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0" r:id="rId2"/>
  </p:sldMasterIdLst>
  <p:notesMasterIdLst>
    <p:notesMasterId r:id="rId51"/>
  </p:notesMasterIdLst>
  <p:sldIdLst>
    <p:sldId id="256" r:id="rId3"/>
    <p:sldId id="330" r:id="rId4"/>
    <p:sldId id="331" r:id="rId5"/>
    <p:sldId id="337" r:id="rId6"/>
    <p:sldId id="338" r:id="rId7"/>
    <p:sldId id="305" r:id="rId8"/>
    <p:sldId id="309" r:id="rId9"/>
    <p:sldId id="298" r:id="rId10"/>
    <p:sldId id="339" r:id="rId11"/>
    <p:sldId id="340" r:id="rId12"/>
    <p:sldId id="341" r:id="rId13"/>
    <p:sldId id="333" r:id="rId14"/>
    <p:sldId id="334" r:id="rId15"/>
    <p:sldId id="274" r:id="rId16"/>
    <p:sldId id="342" r:id="rId17"/>
    <p:sldId id="343" r:id="rId18"/>
    <p:sldId id="344" r:id="rId19"/>
    <p:sldId id="304" r:id="rId20"/>
    <p:sldId id="302" r:id="rId21"/>
    <p:sldId id="275" r:id="rId22"/>
    <p:sldId id="345" r:id="rId23"/>
    <p:sldId id="346" r:id="rId24"/>
    <p:sldId id="313" r:id="rId25"/>
    <p:sldId id="314" r:id="rId26"/>
    <p:sldId id="307" r:id="rId27"/>
    <p:sldId id="306" r:id="rId28"/>
    <p:sldId id="308" r:id="rId29"/>
    <p:sldId id="312" r:id="rId30"/>
    <p:sldId id="284" r:id="rId31"/>
    <p:sldId id="315" r:id="rId32"/>
    <p:sldId id="278" r:id="rId33"/>
    <p:sldId id="335" r:id="rId34"/>
    <p:sldId id="321" r:id="rId35"/>
    <p:sldId id="336" r:id="rId36"/>
    <p:sldId id="279" r:id="rId37"/>
    <p:sldId id="280" r:id="rId38"/>
    <p:sldId id="324" r:id="rId39"/>
    <p:sldId id="281" r:id="rId40"/>
    <p:sldId id="326" r:id="rId41"/>
    <p:sldId id="328" r:id="rId42"/>
    <p:sldId id="283" r:id="rId43"/>
    <p:sldId id="327" r:id="rId44"/>
    <p:sldId id="282" r:id="rId45"/>
    <p:sldId id="347" r:id="rId46"/>
    <p:sldId id="319" r:id="rId47"/>
    <p:sldId id="320" r:id="rId48"/>
    <p:sldId id="348" r:id="rId49"/>
    <p:sldId id="349" r:id="rId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735" autoAdjust="0"/>
    <p:restoredTop sz="91468"/>
  </p:normalViewPr>
  <p:slideViewPr>
    <p:cSldViewPr snapToGrid="0" snapToObjects="1">
      <p:cViewPr varScale="1">
        <p:scale>
          <a:sx n="66" d="100"/>
          <a:sy n="66" d="100"/>
        </p:scale>
        <p:origin x="462"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viewProps" Target="viewProps.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microsoft.com/office/2016/11/relationships/changesInfo" Target="changesInfos/changesInfo1.xml"/><Relationship Id="rId8" Type="http://schemas.openxmlformats.org/officeDocument/2006/relationships/slide" Target="slides/slide6.xml"/><Relationship Id="rId51" Type="http://schemas.openxmlformats.org/officeDocument/2006/relationships/notesMaster" Target="notesMasters/notesMaster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clId="Web-{FBBBDFF8-F2F5-490C-97F8-9E9A6A9F1BAC}"/>
    <pc:docChg chg="modSld">
      <pc:chgData name="" userId="" providerId="" clId="Web-{FBBBDFF8-F2F5-490C-97F8-9E9A6A9F1BAC}" dt="2019-03-05T20:22:55.428" v="63" actId="20577"/>
      <pc:docMkLst>
        <pc:docMk/>
      </pc:docMkLst>
      <pc:sldChg chg="modSp">
        <pc:chgData name="" userId="" providerId="" clId="Web-{FBBBDFF8-F2F5-490C-97F8-9E9A6A9F1BAC}" dt="2019-03-05T20:22:55.428" v="62" actId="20577"/>
        <pc:sldMkLst>
          <pc:docMk/>
          <pc:sldMk cId="976324095" sldId="329"/>
        </pc:sldMkLst>
        <pc:spChg chg="mod">
          <ac:chgData name="" userId="" providerId="" clId="Web-{FBBBDFF8-F2F5-490C-97F8-9E9A6A9F1BAC}" dt="2019-03-05T20:22:55.428" v="62" actId="20577"/>
          <ac:spMkLst>
            <pc:docMk/>
            <pc:sldMk cId="976324095" sldId="329"/>
            <ac:spMk id="5" creationId="{788EFF70-7030-40FF-AB7C-1C40E9575BB6}"/>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8A96BB-E30E-6F48-A285-90C5D6EB1BD9}" type="datetimeFigureOut">
              <a:rPr lang="en-US" smtClean="0"/>
              <a:t>9/28/2020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14D5256-1E90-264B-98E2-09E9CA62F783}" type="slidenum">
              <a:rPr lang="en-US" smtClean="0"/>
              <a:t>‹#›</a:t>
            </a:fld>
            <a:endParaRPr lang="en-US"/>
          </a:p>
        </p:txBody>
      </p:sp>
    </p:spTree>
    <p:extLst>
      <p:ext uri="{BB962C8B-B14F-4D97-AF65-F5344CB8AC3E}">
        <p14:creationId xmlns:p14="http://schemas.microsoft.com/office/powerpoint/2010/main" val="3792821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442893BD-EEF4-7D44-B58D-883E389C166E}" type="datetimeFigureOut">
              <a:rPr lang="x-none" smtClean="0"/>
              <a:t>9/28/2020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AFAF880-CFA4-F743-9AA9-D1C09406D2EB}" type="slidenum">
              <a:rPr lang="en-US" smtClean="0"/>
              <a:t>‹#›</a:t>
            </a:fld>
            <a:endParaRPr lang="en-US"/>
          </a:p>
        </p:txBody>
      </p:sp>
    </p:spTree>
    <p:extLst>
      <p:ext uri="{BB962C8B-B14F-4D97-AF65-F5344CB8AC3E}">
        <p14:creationId xmlns:p14="http://schemas.microsoft.com/office/powerpoint/2010/main" val="19853487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42893BD-EEF4-7D44-B58D-883E389C166E}" type="datetimeFigureOut">
              <a:rPr lang="x-none" smtClean="0"/>
              <a:t>9/28/2020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AFAF880-CFA4-F743-9AA9-D1C09406D2EB}" type="slidenum">
              <a:rPr lang="en-US" smtClean="0"/>
              <a:t>‹#›</a:t>
            </a:fld>
            <a:endParaRPr lang="en-US"/>
          </a:p>
        </p:txBody>
      </p:sp>
    </p:spTree>
    <p:extLst>
      <p:ext uri="{BB962C8B-B14F-4D97-AF65-F5344CB8AC3E}">
        <p14:creationId xmlns:p14="http://schemas.microsoft.com/office/powerpoint/2010/main" val="20287185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42893BD-EEF4-7D44-B58D-883E389C166E}" type="datetimeFigureOut">
              <a:rPr lang="x-none" smtClean="0"/>
              <a:t>9/28/2020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AFAF880-CFA4-F743-9AA9-D1C09406D2EB}" type="slidenum">
              <a:rPr lang="en-US" smtClean="0"/>
              <a:t>‹#›</a:t>
            </a:fld>
            <a:endParaRPr lang="en-US"/>
          </a:p>
        </p:txBody>
      </p:sp>
    </p:spTree>
    <p:extLst>
      <p:ext uri="{BB962C8B-B14F-4D97-AF65-F5344CB8AC3E}">
        <p14:creationId xmlns:p14="http://schemas.microsoft.com/office/powerpoint/2010/main" val="107411734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823115-1A10-4465-A34E-A7F0D24EBE5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43CCF13-6712-406D-BF84-2639F386D54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B131795-048C-413E-8DB4-DE8249F571CA}"/>
              </a:ext>
            </a:extLst>
          </p:cNvPr>
          <p:cNvSpPr>
            <a:spLocks noGrp="1"/>
          </p:cNvSpPr>
          <p:nvPr>
            <p:ph type="dt" sz="half" idx="10"/>
          </p:nvPr>
        </p:nvSpPr>
        <p:spPr/>
        <p:txBody>
          <a:bodyPr/>
          <a:lstStyle/>
          <a:p>
            <a:fld id="{6D2E5821-12E3-4A91-B7A1-161037CA0355}" type="datetimeFigureOut">
              <a:rPr lang="en-US" smtClean="0"/>
              <a:t>9/28/2020</a:t>
            </a:fld>
            <a:endParaRPr lang="en-US"/>
          </a:p>
        </p:txBody>
      </p:sp>
      <p:sp>
        <p:nvSpPr>
          <p:cNvPr id="5" name="Footer Placeholder 4">
            <a:extLst>
              <a:ext uri="{FF2B5EF4-FFF2-40B4-BE49-F238E27FC236}">
                <a16:creationId xmlns:a16="http://schemas.microsoft.com/office/drawing/2014/main" id="{BFE2FB78-B1FE-4D74-8596-F101E7A2A8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832C413-19B9-429E-8769-E60CB9C70396}"/>
              </a:ext>
            </a:extLst>
          </p:cNvPr>
          <p:cNvSpPr>
            <a:spLocks noGrp="1"/>
          </p:cNvSpPr>
          <p:nvPr>
            <p:ph type="sldNum" sz="quarter" idx="12"/>
          </p:nvPr>
        </p:nvSpPr>
        <p:spPr/>
        <p:txBody>
          <a:bodyPr/>
          <a:lstStyle/>
          <a:p>
            <a:fld id="{0A86B585-1EC7-4200-A520-90DB7E28A0A1}" type="slidenum">
              <a:rPr lang="en-US" smtClean="0"/>
              <a:t>‹#›</a:t>
            </a:fld>
            <a:endParaRPr lang="en-US"/>
          </a:p>
        </p:txBody>
      </p:sp>
    </p:spTree>
    <p:extLst>
      <p:ext uri="{BB962C8B-B14F-4D97-AF65-F5344CB8AC3E}">
        <p14:creationId xmlns:p14="http://schemas.microsoft.com/office/powerpoint/2010/main" val="39896244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B6A4E9-7F7C-4B39-8641-1E953F77FB9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E2D779F-712A-4B7A-A9EC-566A6E0C2A5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5A0683F-15F5-41BA-BB51-CB9AC3DC2B7A}"/>
              </a:ext>
            </a:extLst>
          </p:cNvPr>
          <p:cNvSpPr>
            <a:spLocks noGrp="1"/>
          </p:cNvSpPr>
          <p:nvPr>
            <p:ph type="dt" sz="half" idx="10"/>
          </p:nvPr>
        </p:nvSpPr>
        <p:spPr/>
        <p:txBody>
          <a:bodyPr/>
          <a:lstStyle/>
          <a:p>
            <a:fld id="{6D2E5821-12E3-4A91-B7A1-161037CA0355}" type="datetimeFigureOut">
              <a:rPr lang="en-US" smtClean="0"/>
              <a:t>9/28/2020</a:t>
            </a:fld>
            <a:endParaRPr lang="en-US"/>
          </a:p>
        </p:txBody>
      </p:sp>
      <p:sp>
        <p:nvSpPr>
          <p:cNvPr id="5" name="Footer Placeholder 4">
            <a:extLst>
              <a:ext uri="{FF2B5EF4-FFF2-40B4-BE49-F238E27FC236}">
                <a16:creationId xmlns:a16="http://schemas.microsoft.com/office/drawing/2014/main" id="{7F7DCC23-7E3B-4BBE-876E-93EBEDD8A43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97E9A7F-1F01-4C7F-8730-0F088E1C2730}"/>
              </a:ext>
            </a:extLst>
          </p:cNvPr>
          <p:cNvSpPr>
            <a:spLocks noGrp="1"/>
          </p:cNvSpPr>
          <p:nvPr>
            <p:ph type="sldNum" sz="quarter" idx="12"/>
          </p:nvPr>
        </p:nvSpPr>
        <p:spPr/>
        <p:txBody>
          <a:bodyPr/>
          <a:lstStyle/>
          <a:p>
            <a:fld id="{0A86B585-1EC7-4200-A520-90DB7E28A0A1}" type="slidenum">
              <a:rPr lang="en-US" smtClean="0"/>
              <a:t>‹#›</a:t>
            </a:fld>
            <a:endParaRPr lang="en-US"/>
          </a:p>
        </p:txBody>
      </p:sp>
    </p:spTree>
    <p:extLst>
      <p:ext uri="{BB962C8B-B14F-4D97-AF65-F5344CB8AC3E}">
        <p14:creationId xmlns:p14="http://schemas.microsoft.com/office/powerpoint/2010/main" val="269425843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F7A886-B534-4C49-9360-D5EA8685150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0E1B558-3129-4F2E-B4C5-9C2F2B1C1BB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F2C3BD5-58BF-4571-BEC9-A9CF2F437C46}"/>
              </a:ext>
            </a:extLst>
          </p:cNvPr>
          <p:cNvSpPr>
            <a:spLocks noGrp="1"/>
          </p:cNvSpPr>
          <p:nvPr>
            <p:ph type="dt" sz="half" idx="10"/>
          </p:nvPr>
        </p:nvSpPr>
        <p:spPr/>
        <p:txBody>
          <a:bodyPr/>
          <a:lstStyle/>
          <a:p>
            <a:fld id="{6D2E5821-12E3-4A91-B7A1-161037CA0355}" type="datetimeFigureOut">
              <a:rPr lang="en-US" smtClean="0"/>
              <a:t>9/28/2020</a:t>
            </a:fld>
            <a:endParaRPr lang="en-US"/>
          </a:p>
        </p:txBody>
      </p:sp>
      <p:sp>
        <p:nvSpPr>
          <p:cNvPr id="5" name="Footer Placeholder 4">
            <a:extLst>
              <a:ext uri="{FF2B5EF4-FFF2-40B4-BE49-F238E27FC236}">
                <a16:creationId xmlns:a16="http://schemas.microsoft.com/office/drawing/2014/main" id="{828D599F-219A-4B84-AD4C-D8D55ADD9B0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6585965-0F45-4807-B9F6-B0576BB551A8}"/>
              </a:ext>
            </a:extLst>
          </p:cNvPr>
          <p:cNvSpPr>
            <a:spLocks noGrp="1"/>
          </p:cNvSpPr>
          <p:nvPr>
            <p:ph type="sldNum" sz="quarter" idx="12"/>
          </p:nvPr>
        </p:nvSpPr>
        <p:spPr/>
        <p:txBody>
          <a:bodyPr/>
          <a:lstStyle/>
          <a:p>
            <a:fld id="{0A86B585-1EC7-4200-A520-90DB7E28A0A1}" type="slidenum">
              <a:rPr lang="en-US" smtClean="0"/>
              <a:t>‹#›</a:t>
            </a:fld>
            <a:endParaRPr lang="en-US"/>
          </a:p>
        </p:txBody>
      </p:sp>
    </p:spTree>
    <p:extLst>
      <p:ext uri="{BB962C8B-B14F-4D97-AF65-F5344CB8AC3E}">
        <p14:creationId xmlns:p14="http://schemas.microsoft.com/office/powerpoint/2010/main" val="169443428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655420-0B13-4814-B82A-89A2DD0D40E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D539017-51B4-4FBC-BC98-1A94965952E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3E80162-D2BC-4595-A61A-6FAF328F439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E999D5F-7B06-4F54-B298-6C699120D13F}"/>
              </a:ext>
            </a:extLst>
          </p:cNvPr>
          <p:cNvSpPr>
            <a:spLocks noGrp="1"/>
          </p:cNvSpPr>
          <p:nvPr>
            <p:ph type="dt" sz="half" idx="10"/>
          </p:nvPr>
        </p:nvSpPr>
        <p:spPr/>
        <p:txBody>
          <a:bodyPr/>
          <a:lstStyle/>
          <a:p>
            <a:fld id="{6D2E5821-12E3-4A91-B7A1-161037CA0355}" type="datetimeFigureOut">
              <a:rPr lang="en-US" smtClean="0"/>
              <a:t>9/28/2020</a:t>
            </a:fld>
            <a:endParaRPr lang="en-US"/>
          </a:p>
        </p:txBody>
      </p:sp>
      <p:sp>
        <p:nvSpPr>
          <p:cNvPr id="6" name="Footer Placeholder 5">
            <a:extLst>
              <a:ext uri="{FF2B5EF4-FFF2-40B4-BE49-F238E27FC236}">
                <a16:creationId xmlns:a16="http://schemas.microsoft.com/office/drawing/2014/main" id="{55249205-D00F-45D3-BBB0-9AA8B7DB46E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18A15B7-7A72-4DAA-8085-C5FB0D670D69}"/>
              </a:ext>
            </a:extLst>
          </p:cNvPr>
          <p:cNvSpPr>
            <a:spLocks noGrp="1"/>
          </p:cNvSpPr>
          <p:nvPr>
            <p:ph type="sldNum" sz="quarter" idx="12"/>
          </p:nvPr>
        </p:nvSpPr>
        <p:spPr/>
        <p:txBody>
          <a:bodyPr/>
          <a:lstStyle/>
          <a:p>
            <a:fld id="{0A86B585-1EC7-4200-A520-90DB7E28A0A1}" type="slidenum">
              <a:rPr lang="en-US" smtClean="0"/>
              <a:t>‹#›</a:t>
            </a:fld>
            <a:endParaRPr lang="en-US"/>
          </a:p>
        </p:txBody>
      </p:sp>
    </p:spTree>
    <p:extLst>
      <p:ext uri="{BB962C8B-B14F-4D97-AF65-F5344CB8AC3E}">
        <p14:creationId xmlns:p14="http://schemas.microsoft.com/office/powerpoint/2010/main" val="139561907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74CF4-420D-49E5-85B7-536FEA54225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471FC9F-8ABF-428E-A0E6-BCAA8461349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06C9507-60C9-400E-B954-4CDEEECD9C0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3A09FA8-11D0-4B7F-84DE-BA52DAE57FB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ACE49F2-32D7-40BE-B3A8-C52E38E8986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A81E8E4-BB3B-4DF1-9B6E-45FE7A021415}"/>
              </a:ext>
            </a:extLst>
          </p:cNvPr>
          <p:cNvSpPr>
            <a:spLocks noGrp="1"/>
          </p:cNvSpPr>
          <p:nvPr>
            <p:ph type="dt" sz="half" idx="10"/>
          </p:nvPr>
        </p:nvSpPr>
        <p:spPr/>
        <p:txBody>
          <a:bodyPr/>
          <a:lstStyle/>
          <a:p>
            <a:fld id="{6D2E5821-12E3-4A91-B7A1-161037CA0355}" type="datetimeFigureOut">
              <a:rPr lang="en-US" smtClean="0"/>
              <a:t>9/28/2020</a:t>
            </a:fld>
            <a:endParaRPr lang="en-US"/>
          </a:p>
        </p:txBody>
      </p:sp>
      <p:sp>
        <p:nvSpPr>
          <p:cNvPr id="8" name="Footer Placeholder 7">
            <a:extLst>
              <a:ext uri="{FF2B5EF4-FFF2-40B4-BE49-F238E27FC236}">
                <a16:creationId xmlns:a16="http://schemas.microsoft.com/office/drawing/2014/main" id="{ADA843D6-3BE1-43C8-AC1C-CD145F0212A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F0EF0FE-57D1-4F98-A9ED-5DFC47603B8B}"/>
              </a:ext>
            </a:extLst>
          </p:cNvPr>
          <p:cNvSpPr>
            <a:spLocks noGrp="1"/>
          </p:cNvSpPr>
          <p:nvPr>
            <p:ph type="sldNum" sz="quarter" idx="12"/>
          </p:nvPr>
        </p:nvSpPr>
        <p:spPr/>
        <p:txBody>
          <a:bodyPr/>
          <a:lstStyle/>
          <a:p>
            <a:fld id="{0A86B585-1EC7-4200-A520-90DB7E28A0A1}" type="slidenum">
              <a:rPr lang="en-US" smtClean="0"/>
              <a:t>‹#›</a:t>
            </a:fld>
            <a:endParaRPr lang="en-US"/>
          </a:p>
        </p:txBody>
      </p:sp>
    </p:spTree>
    <p:extLst>
      <p:ext uri="{BB962C8B-B14F-4D97-AF65-F5344CB8AC3E}">
        <p14:creationId xmlns:p14="http://schemas.microsoft.com/office/powerpoint/2010/main" val="276840906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0A0739-5974-43D9-8FB5-9B592AAAF89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1F8425B-06BA-4ADF-83A2-CA78471AF57C}"/>
              </a:ext>
            </a:extLst>
          </p:cNvPr>
          <p:cNvSpPr>
            <a:spLocks noGrp="1"/>
          </p:cNvSpPr>
          <p:nvPr>
            <p:ph type="dt" sz="half" idx="10"/>
          </p:nvPr>
        </p:nvSpPr>
        <p:spPr/>
        <p:txBody>
          <a:bodyPr/>
          <a:lstStyle/>
          <a:p>
            <a:fld id="{6D2E5821-12E3-4A91-B7A1-161037CA0355}" type="datetimeFigureOut">
              <a:rPr lang="en-US" smtClean="0"/>
              <a:t>9/28/2020</a:t>
            </a:fld>
            <a:endParaRPr lang="en-US"/>
          </a:p>
        </p:txBody>
      </p:sp>
      <p:sp>
        <p:nvSpPr>
          <p:cNvPr id="4" name="Footer Placeholder 3">
            <a:extLst>
              <a:ext uri="{FF2B5EF4-FFF2-40B4-BE49-F238E27FC236}">
                <a16:creationId xmlns:a16="http://schemas.microsoft.com/office/drawing/2014/main" id="{0348BF0B-8049-4686-B219-50563428E6B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D0CE39C-A756-4C99-8EFE-6E7CD72F0068}"/>
              </a:ext>
            </a:extLst>
          </p:cNvPr>
          <p:cNvSpPr>
            <a:spLocks noGrp="1"/>
          </p:cNvSpPr>
          <p:nvPr>
            <p:ph type="sldNum" sz="quarter" idx="12"/>
          </p:nvPr>
        </p:nvSpPr>
        <p:spPr/>
        <p:txBody>
          <a:bodyPr/>
          <a:lstStyle/>
          <a:p>
            <a:fld id="{0A86B585-1EC7-4200-A520-90DB7E28A0A1}" type="slidenum">
              <a:rPr lang="en-US" smtClean="0"/>
              <a:t>‹#›</a:t>
            </a:fld>
            <a:endParaRPr lang="en-US"/>
          </a:p>
        </p:txBody>
      </p:sp>
    </p:spTree>
    <p:extLst>
      <p:ext uri="{BB962C8B-B14F-4D97-AF65-F5344CB8AC3E}">
        <p14:creationId xmlns:p14="http://schemas.microsoft.com/office/powerpoint/2010/main" val="309326202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C9F3644-D4AA-499D-86C5-7632EA33C991}"/>
              </a:ext>
            </a:extLst>
          </p:cNvPr>
          <p:cNvSpPr>
            <a:spLocks noGrp="1"/>
          </p:cNvSpPr>
          <p:nvPr>
            <p:ph type="dt" sz="half" idx="10"/>
          </p:nvPr>
        </p:nvSpPr>
        <p:spPr/>
        <p:txBody>
          <a:bodyPr/>
          <a:lstStyle/>
          <a:p>
            <a:fld id="{6D2E5821-12E3-4A91-B7A1-161037CA0355}" type="datetimeFigureOut">
              <a:rPr lang="en-US" smtClean="0"/>
              <a:t>9/28/2020</a:t>
            </a:fld>
            <a:endParaRPr lang="en-US"/>
          </a:p>
        </p:txBody>
      </p:sp>
      <p:sp>
        <p:nvSpPr>
          <p:cNvPr id="3" name="Footer Placeholder 2">
            <a:extLst>
              <a:ext uri="{FF2B5EF4-FFF2-40B4-BE49-F238E27FC236}">
                <a16:creationId xmlns:a16="http://schemas.microsoft.com/office/drawing/2014/main" id="{E67BCE52-2EF7-4016-8325-BF3AC64B7D7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42C5A7C-03AC-4144-8BE4-FB9E93ED5C33}"/>
              </a:ext>
            </a:extLst>
          </p:cNvPr>
          <p:cNvSpPr>
            <a:spLocks noGrp="1"/>
          </p:cNvSpPr>
          <p:nvPr>
            <p:ph type="sldNum" sz="quarter" idx="12"/>
          </p:nvPr>
        </p:nvSpPr>
        <p:spPr/>
        <p:txBody>
          <a:bodyPr/>
          <a:lstStyle/>
          <a:p>
            <a:fld id="{0A86B585-1EC7-4200-A520-90DB7E28A0A1}" type="slidenum">
              <a:rPr lang="en-US" smtClean="0"/>
              <a:t>‹#›</a:t>
            </a:fld>
            <a:endParaRPr lang="en-US"/>
          </a:p>
        </p:txBody>
      </p:sp>
    </p:spTree>
    <p:extLst>
      <p:ext uri="{BB962C8B-B14F-4D97-AF65-F5344CB8AC3E}">
        <p14:creationId xmlns:p14="http://schemas.microsoft.com/office/powerpoint/2010/main" val="110898565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F2C10A-390D-400E-AC8D-5DBA3F258E4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0D8E8EA-1C7F-4AE7-92F4-57363B5E24B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5E0C451-4816-4E77-9CE7-31C53D5CFC3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EE080BB-AFAB-48F1-833F-3642896C2095}"/>
              </a:ext>
            </a:extLst>
          </p:cNvPr>
          <p:cNvSpPr>
            <a:spLocks noGrp="1"/>
          </p:cNvSpPr>
          <p:nvPr>
            <p:ph type="dt" sz="half" idx="10"/>
          </p:nvPr>
        </p:nvSpPr>
        <p:spPr/>
        <p:txBody>
          <a:bodyPr/>
          <a:lstStyle/>
          <a:p>
            <a:fld id="{6D2E5821-12E3-4A91-B7A1-161037CA0355}" type="datetimeFigureOut">
              <a:rPr lang="en-US" smtClean="0"/>
              <a:t>9/28/2020</a:t>
            </a:fld>
            <a:endParaRPr lang="en-US"/>
          </a:p>
        </p:txBody>
      </p:sp>
      <p:sp>
        <p:nvSpPr>
          <p:cNvPr id="6" name="Footer Placeholder 5">
            <a:extLst>
              <a:ext uri="{FF2B5EF4-FFF2-40B4-BE49-F238E27FC236}">
                <a16:creationId xmlns:a16="http://schemas.microsoft.com/office/drawing/2014/main" id="{256BC6A4-16F6-497D-BC00-0F2FE5171AA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FDEBE3C-B9F5-40E1-9746-97A3E421FAD3}"/>
              </a:ext>
            </a:extLst>
          </p:cNvPr>
          <p:cNvSpPr>
            <a:spLocks noGrp="1"/>
          </p:cNvSpPr>
          <p:nvPr>
            <p:ph type="sldNum" sz="quarter" idx="12"/>
          </p:nvPr>
        </p:nvSpPr>
        <p:spPr/>
        <p:txBody>
          <a:bodyPr/>
          <a:lstStyle/>
          <a:p>
            <a:fld id="{0A86B585-1EC7-4200-A520-90DB7E28A0A1}" type="slidenum">
              <a:rPr lang="en-US" smtClean="0"/>
              <a:t>‹#›</a:t>
            </a:fld>
            <a:endParaRPr lang="en-US"/>
          </a:p>
        </p:txBody>
      </p:sp>
    </p:spTree>
    <p:extLst>
      <p:ext uri="{BB962C8B-B14F-4D97-AF65-F5344CB8AC3E}">
        <p14:creationId xmlns:p14="http://schemas.microsoft.com/office/powerpoint/2010/main" val="27816628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42893BD-EEF4-7D44-B58D-883E389C166E}" type="datetimeFigureOut">
              <a:rPr lang="x-none" smtClean="0"/>
              <a:t>9/28/2020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AFAF880-CFA4-F743-9AA9-D1C09406D2EB}" type="slidenum">
              <a:rPr lang="en-US" smtClean="0"/>
              <a:t>‹#›</a:t>
            </a:fld>
            <a:endParaRPr lang="en-US"/>
          </a:p>
        </p:txBody>
      </p:sp>
    </p:spTree>
    <p:extLst>
      <p:ext uri="{BB962C8B-B14F-4D97-AF65-F5344CB8AC3E}">
        <p14:creationId xmlns:p14="http://schemas.microsoft.com/office/powerpoint/2010/main" val="15607198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420CC7-7CBD-4F6E-8AD6-A3ABEA0F1BD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402AC51-D371-4700-A40E-E5A4DABA33F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36ADB0D-79C5-4C24-82F0-5D4035BAD70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233C36-C197-42A1-84EE-4E06C9B44305}"/>
              </a:ext>
            </a:extLst>
          </p:cNvPr>
          <p:cNvSpPr>
            <a:spLocks noGrp="1"/>
          </p:cNvSpPr>
          <p:nvPr>
            <p:ph type="dt" sz="half" idx="10"/>
          </p:nvPr>
        </p:nvSpPr>
        <p:spPr/>
        <p:txBody>
          <a:bodyPr/>
          <a:lstStyle/>
          <a:p>
            <a:fld id="{6D2E5821-12E3-4A91-B7A1-161037CA0355}" type="datetimeFigureOut">
              <a:rPr lang="en-US" smtClean="0"/>
              <a:t>9/28/2020</a:t>
            </a:fld>
            <a:endParaRPr lang="en-US"/>
          </a:p>
        </p:txBody>
      </p:sp>
      <p:sp>
        <p:nvSpPr>
          <p:cNvPr id="6" name="Footer Placeholder 5">
            <a:extLst>
              <a:ext uri="{FF2B5EF4-FFF2-40B4-BE49-F238E27FC236}">
                <a16:creationId xmlns:a16="http://schemas.microsoft.com/office/drawing/2014/main" id="{7DF44383-79FF-47F3-881C-88C3E8B184A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FC3063F-95F8-4FAA-8268-F7CA25E7AB84}"/>
              </a:ext>
            </a:extLst>
          </p:cNvPr>
          <p:cNvSpPr>
            <a:spLocks noGrp="1"/>
          </p:cNvSpPr>
          <p:nvPr>
            <p:ph type="sldNum" sz="quarter" idx="12"/>
          </p:nvPr>
        </p:nvSpPr>
        <p:spPr/>
        <p:txBody>
          <a:bodyPr/>
          <a:lstStyle/>
          <a:p>
            <a:fld id="{0A86B585-1EC7-4200-A520-90DB7E28A0A1}" type="slidenum">
              <a:rPr lang="en-US" smtClean="0"/>
              <a:t>‹#›</a:t>
            </a:fld>
            <a:endParaRPr lang="en-US"/>
          </a:p>
        </p:txBody>
      </p:sp>
    </p:spTree>
    <p:extLst>
      <p:ext uri="{BB962C8B-B14F-4D97-AF65-F5344CB8AC3E}">
        <p14:creationId xmlns:p14="http://schemas.microsoft.com/office/powerpoint/2010/main" val="173322470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8C127C-65E4-4CF7-9177-C59CA77F5B7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D1712D4-5BA3-46C7-8DE1-8A987D01BA2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CD13378-9543-4B54-B3EF-04EA247CCCAB}"/>
              </a:ext>
            </a:extLst>
          </p:cNvPr>
          <p:cNvSpPr>
            <a:spLocks noGrp="1"/>
          </p:cNvSpPr>
          <p:nvPr>
            <p:ph type="dt" sz="half" idx="10"/>
          </p:nvPr>
        </p:nvSpPr>
        <p:spPr/>
        <p:txBody>
          <a:bodyPr/>
          <a:lstStyle/>
          <a:p>
            <a:fld id="{6D2E5821-12E3-4A91-B7A1-161037CA0355}" type="datetimeFigureOut">
              <a:rPr lang="en-US" smtClean="0"/>
              <a:t>9/28/2020</a:t>
            </a:fld>
            <a:endParaRPr lang="en-US"/>
          </a:p>
        </p:txBody>
      </p:sp>
      <p:sp>
        <p:nvSpPr>
          <p:cNvPr id="5" name="Footer Placeholder 4">
            <a:extLst>
              <a:ext uri="{FF2B5EF4-FFF2-40B4-BE49-F238E27FC236}">
                <a16:creationId xmlns:a16="http://schemas.microsoft.com/office/drawing/2014/main" id="{3CF861D6-700E-4A64-AD00-40225AB70B3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DB39EF0-91AF-4649-8FCE-D9A22A06B329}"/>
              </a:ext>
            </a:extLst>
          </p:cNvPr>
          <p:cNvSpPr>
            <a:spLocks noGrp="1"/>
          </p:cNvSpPr>
          <p:nvPr>
            <p:ph type="sldNum" sz="quarter" idx="12"/>
          </p:nvPr>
        </p:nvSpPr>
        <p:spPr/>
        <p:txBody>
          <a:bodyPr/>
          <a:lstStyle/>
          <a:p>
            <a:fld id="{0A86B585-1EC7-4200-A520-90DB7E28A0A1}" type="slidenum">
              <a:rPr lang="en-US" smtClean="0"/>
              <a:t>‹#›</a:t>
            </a:fld>
            <a:endParaRPr lang="en-US"/>
          </a:p>
        </p:txBody>
      </p:sp>
    </p:spTree>
    <p:extLst>
      <p:ext uri="{BB962C8B-B14F-4D97-AF65-F5344CB8AC3E}">
        <p14:creationId xmlns:p14="http://schemas.microsoft.com/office/powerpoint/2010/main" val="397456283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3F2E767-9362-4DF7-913B-5E89FF14B2C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D3451E4-557A-489C-8616-21F6AB2A921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710455D-78EC-4ABD-B4BE-EA28C9462222}"/>
              </a:ext>
            </a:extLst>
          </p:cNvPr>
          <p:cNvSpPr>
            <a:spLocks noGrp="1"/>
          </p:cNvSpPr>
          <p:nvPr>
            <p:ph type="dt" sz="half" idx="10"/>
          </p:nvPr>
        </p:nvSpPr>
        <p:spPr/>
        <p:txBody>
          <a:bodyPr/>
          <a:lstStyle/>
          <a:p>
            <a:fld id="{6D2E5821-12E3-4A91-B7A1-161037CA0355}" type="datetimeFigureOut">
              <a:rPr lang="en-US" smtClean="0"/>
              <a:t>9/28/2020</a:t>
            </a:fld>
            <a:endParaRPr lang="en-US"/>
          </a:p>
        </p:txBody>
      </p:sp>
      <p:sp>
        <p:nvSpPr>
          <p:cNvPr id="5" name="Footer Placeholder 4">
            <a:extLst>
              <a:ext uri="{FF2B5EF4-FFF2-40B4-BE49-F238E27FC236}">
                <a16:creationId xmlns:a16="http://schemas.microsoft.com/office/drawing/2014/main" id="{9061B571-DACE-4897-860C-A7B6A64424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C4892EA-4273-4320-8452-DCEF20651E0C}"/>
              </a:ext>
            </a:extLst>
          </p:cNvPr>
          <p:cNvSpPr>
            <a:spLocks noGrp="1"/>
          </p:cNvSpPr>
          <p:nvPr>
            <p:ph type="sldNum" sz="quarter" idx="12"/>
          </p:nvPr>
        </p:nvSpPr>
        <p:spPr/>
        <p:txBody>
          <a:bodyPr/>
          <a:lstStyle/>
          <a:p>
            <a:fld id="{0A86B585-1EC7-4200-A520-90DB7E28A0A1}" type="slidenum">
              <a:rPr lang="en-US" smtClean="0"/>
              <a:t>‹#›</a:t>
            </a:fld>
            <a:endParaRPr lang="en-US"/>
          </a:p>
        </p:txBody>
      </p:sp>
    </p:spTree>
    <p:extLst>
      <p:ext uri="{BB962C8B-B14F-4D97-AF65-F5344CB8AC3E}">
        <p14:creationId xmlns:p14="http://schemas.microsoft.com/office/powerpoint/2010/main" val="35621590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42893BD-EEF4-7D44-B58D-883E389C166E}" type="datetimeFigureOut">
              <a:rPr lang="x-none" smtClean="0"/>
              <a:t>9/28/2020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AFAF880-CFA4-F743-9AA9-D1C09406D2EB}" type="slidenum">
              <a:rPr lang="en-US" smtClean="0"/>
              <a:t>‹#›</a:t>
            </a:fld>
            <a:endParaRPr lang="en-US"/>
          </a:p>
        </p:txBody>
      </p:sp>
    </p:spTree>
    <p:extLst>
      <p:ext uri="{BB962C8B-B14F-4D97-AF65-F5344CB8AC3E}">
        <p14:creationId xmlns:p14="http://schemas.microsoft.com/office/powerpoint/2010/main" val="10243693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42893BD-EEF4-7D44-B58D-883E389C166E}" type="datetimeFigureOut">
              <a:rPr lang="x-none" smtClean="0"/>
              <a:t>9/28/2020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AFAF880-CFA4-F743-9AA9-D1C09406D2EB}" type="slidenum">
              <a:rPr lang="en-US" smtClean="0"/>
              <a:t>‹#›</a:t>
            </a:fld>
            <a:endParaRPr lang="en-US"/>
          </a:p>
        </p:txBody>
      </p:sp>
    </p:spTree>
    <p:extLst>
      <p:ext uri="{BB962C8B-B14F-4D97-AF65-F5344CB8AC3E}">
        <p14:creationId xmlns:p14="http://schemas.microsoft.com/office/powerpoint/2010/main" val="1989145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42893BD-EEF4-7D44-B58D-883E389C166E}" type="datetimeFigureOut">
              <a:rPr lang="x-none" smtClean="0"/>
              <a:t>9/28/2020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AFAF880-CFA4-F743-9AA9-D1C09406D2EB}" type="slidenum">
              <a:rPr lang="en-US" smtClean="0"/>
              <a:t>‹#›</a:t>
            </a:fld>
            <a:endParaRPr lang="en-US"/>
          </a:p>
        </p:txBody>
      </p:sp>
    </p:spTree>
    <p:extLst>
      <p:ext uri="{BB962C8B-B14F-4D97-AF65-F5344CB8AC3E}">
        <p14:creationId xmlns:p14="http://schemas.microsoft.com/office/powerpoint/2010/main" val="16715139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42893BD-EEF4-7D44-B58D-883E389C166E}" type="datetimeFigureOut">
              <a:rPr lang="x-none" smtClean="0"/>
              <a:t>9/28/2020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AFAF880-CFA4-F743-9AA9-D1C09406D2EB}" type="slidenum">
              <a:rPr lang="en-US" smtClean="0"/>
              <a:t>‹#›</a:t>
            </a:fld>
            <a:endParaRPr lang="en-US"/>
          </a:p>
        </p:txBody>
      </p:sp>
    </p:spTree>
    <p:extLst>
      <p:ext uri="{BB962C8B-B14F-4D97-AF65-F5344CB8AC3E}">
        <p14:creationId xmlns:p14="http://schemas.microsoft.com/office/powerpoint/2010/main" val="19021443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42893BD-EEF4-7D44-B58D-883E389C166E}" type="datetimeFigureOut">
              <a:rPr lang="x-none" smtClean="0"/>
              <a:t>9/28/2020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AFAF880-CFA4-F743-9AA9-D1C09406D2EB}" type="slidenum">
              <a:rPr lang="en-US" smtClean="0"/>
              <a:t>‹#›</a:t>
            </a:fld>
            <a:endParaRPr lang="en-US"/>
          </a:p>
        </p:txBody>
      </p:sp>
    </p:spTree>
    <p:extLst>
      <p:ext uri="{BB962C8B-B14F-4D97-AF65-F5344CB8AC3E}">
        <p14:creationId xmlns:p14="http://schemas.microsoft.com/office/powerpoint/2010/main" val="18987733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42893BD-EEF4-7D44-B58D-883E389C166E}" type="datetimeFigureOut">
              <a:rPr lang="x-none" smtClean="0"/>
              <a:t>9/28/2020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AFAF880-CFA4-F743-9AA9-D1C09406D2EB}" type="slidenum">
              <a:rPr lang="en-US" smtClean="0"/>
              <a:t>‹#›</a:t>
            </a:fld>
            <a:endParaRPr lang="en-US"/>
          </a:p>
        </p:txBody>
      </p:sp>
    </p:spTree>
    <p:extLst>
      <p:ext uri="{BB962C8B-B14F-4D97-AF65-F5344CB8AC3E}">
        <p14:creationId xmlns:p14="http://schemas.microsoft.com/office/powerpoint/2010/main" val="10760771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42893BD-EEF4-7D44-B58D-883E389C166E}" type="datetimeFigureOut">
              <a:rPr lang="x-none" smtClean="0"/>
              <a:t>9/28/2020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AFAF880-CFA4-F743-9AA9-D1C09406D2EB}" type="slidenum">
              <a:rPr lang="en-US" smtClean="0"/>
              <a:t>‹#›</a:t>
            </a:fld>
            <a:endParaRPr lang="en-US"/>
          </a:p>
        </p:txBody>
      </p:sp>
    </p:spTree>
    <p:extLst>
      <p:ext uri="{BB962C8B-B14F-4D97-AF65-F5344CB8AC3E}">
        <p14:creationId xmlns:p14="http://schemas.microsoft.com/office/powerpoint/2010/main" val="16692216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42893BD-EEF4-7D44-B58D-883E389C166E}" type="datetimeFigureOut">
              <a:rPr lang="x-none" smtClean="0"/>
              <a:t>9/28/2020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AFAF880-CFA4-F743-9AA9-D1C09406D2EB}" type="slidenum">
              <a:rPr lang="en-US" smtClean="0"/>
              <a:t>‹#›</a:t>
            </a:fld>
            <a:endParaRPr lang="en-US"/>
          </a:p>
        </p:txBody>
      </p:sp>
    </p:spTree>
    <p:extLst>
      <p:ext uri="{BB962C8B-B14F-4D97-AF65-F5344CB8AC3E}">
        <p14:creationId xmlns:p14="http://schemas.microsoft.com/office/powerpoint/2010/main" val="11498620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6751FB8-228A-48CA-A854-808C53CE107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2FBB283-D28D-4CB2-90E8-90FCF1365AA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95D0670-E2F9-4B98-AC66-2F33D3DEB44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D2E5821-12E3-4A91-B7A1-161037CA0355}" type="datetimeFigureOut">
              <a:rPr lang="en-US" smtClean="0"/>
              <a:t>9/28/2020</a:t>
            </a:fld>
            <a:endParaRPr lang="en-US"/>
          </a:p>
        </p:txBody>
      </p:sp>
      <p:sp>
        <p:nvSpPr>
          <p:cNvPr id="5" name="Footer Placeholder 4">
            <a:extLst>
              <a:ext uri="{FF2B5EF4-FFF2-40B4-BE49-F238E27FC236}">
                <a16:creationId xmlns:a16="http://schemas.microsoft.com/office/drawing/2014/main" id="{C32322EF-D81E-40A3-AB05-6E705834022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8AD99C5-5B94-4D41-93E8-871752AE799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A86B585-1EC7-4200-A520-90DB7E28A0A1}" type="slidenum">
              <a:rPr lang="en-US" smtClean="0"/>
              <a:t>‹#›</a:t>
            </a:fld>
            <a:endParaRPr lang="en-US"/>
          </a:p>
        </p:txBody>
      </p:sp>
    </p:spTree>
    <p:extLst>
      <p:ext uri="{BB962C8B-B14F-4D97-AF65-F5344CB8AC3E}">
        <p14:creationId xmlns:p14="http://schemas.microsoft.com/office/powerpoint/2010/main" val="113693086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s://www.quora.com/What-is-the-vanishing-gradient-problem"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hyperlink" Target="https://en.wikipedia.org/wiki/Long_short-term_memory"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en.wikipedia.org/wiki/Long_short-term_memory" TargetMode="Externa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en.wikipedia.org/wiki/Long_short-term_memory" TargetMode="Externa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en.wikipedia.org/wiki/Long_short-term_memory" TargetMode="Externa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hyperlink" Target="https://en.wikipedia.org/wiki/Long_short-term_memory" TargetMode="External"/><Relationship Id="rId1" Type="http://schemas.openxmlformats.org/officeDocument/2006/relationships/slideLayout" Target="../slideLayouts/slideLayout2.xml"/><Relationship Id="rId4" Type="http://schemas.microsoft.com/office/2007/relationships/hdphoto" Target="../media/hdphoto1.wdp"/></Relationships>
</file>

<file path=ppt/slides/_rels/slide31.xml.rels><?xml version="1.0" encoding="UTF-8" standalone="yes"?>
<Relationships xmlns="http://schemas.openxmlformats.org/package/2006/relationships"><Relationship Id="rId3" Type="http://schemas.openxmlformats.org/officeDocument/2006/relationships/image" Target="../media/image22.jpg"/><Relationship Id="rId7" Type="http://schemas.openxmlformats.org/officeDocument/2006/relationships/image" Target="../media/image26.jpg"/><Relationship Id="rId2" Type="http://schemas.openxmlformats.org/officeDocument/2006/relationships/image" Target="../media/image21.jpg"/><Relationship Id="rId1" Type="http://schemas.openxmlformats.org/officeDocument/2006/relationships/slideLayout" Target="../slideLayouts/slideLayout13.xml"/><Relationship Id="rId6" Type="http://schemas.openxmlformats.org/officeDocument/2006/relationships/image" Target="../media/image25.jpg"/><Relationship Id="rId5" Type="http://schemas.openxmlformats.org/officeDocument/2006/relationships/image" Target="../media/image24.jpg"/><Relationship Id="rId4" Type="http://schemas.openxmlformats.org/officeDocument/2006/relationships/image" Target="../media/image23.jpg"/></Relationships>
</file>

<file path=ppt/slides/_rels/slide3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9.xml"/></Relationships>
</file>

<file path=ppt/slides/_rels/slide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3.xml"/><Relationship Id="rId4" Type="http://schemas.openxmlformats.org/officeDocument/2006/relationships/image" Target="../media/image33.png"/></Relationships>
</file>

<file path=ppt/slides/_rels/slide36.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34.png"/><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3.xml"/><Relationship Id="rId4" Type="http://schemas.openxmlformats.org/officeDocument/2006/relationships/image" Target="../media/image39.jpg"/></Relationships>
</file>

<file path=ppt/slides/_rels/slide3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hyperlink" Target="http://colah.github.io/posts/2015-08-Understanding-LSTMs/" TargetMode="External"/><Relationship Id="rId2" Type="http://schemas.openxmlformats.org/officeDocument/2006/relationships/hyperlink" Target="https://medium.com/lingvo-masino/introduction-to-recurrent-neural-network-d77a3fe2c56c" TargetMode="External"/><Relationship Id="rId1" Type="http://schemas.openxmlformats.org/officeDocument/2006/relationships/slideLayout" Target="../slideLayouts/slideLayout13.xml"/><Relationship Id="rId4" Type="http://schemas.openxmlformats.org/officeDocument/2006/relationships/hyperlink" Target="https://www.slideshare.net/ashraybhandare/deep-learning-cnn-and-rnn?qid=0f39b4da-a290-4e9e-9d31-ed21816598e3&amp;v=&amp;b=&amp;from_search=27" TargetMode="Externa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4400" dirty="0">
                <a:latin typeface="Georgia" charset="0"/>
                <a:ea typeface="Georgia" charset="0"/>
                <a:cs typeface="Georgia" charset="0"/>
              </a:rPr>
              <a:t>CS5542 Big Data Analytics and App</a:t>
            </a:r>
            <a:br>
              <a:rPr lang="en-US" sz="4400" dirty="0">
                <a:latin typeface="Georgia" charset="0"/>
                <a:ea typeface="Georgia" charset="0"/>
                <a:cs typeface="Georgia" charset="0"/>
              </a:rPr>
            </a:br>
            <a:br>
              <a:rPr lang="en-US" sz="4400" dirty="0">
                <a:latin typeface="Georgia" charset="0"/>
                <a:ea typeface="Georgia" charset="0"/>
                <a:cs typeface="Georgia" charset="0"/>
              </a:rPr>
            </a:br>
            <a:r>
              <a:rPr lang="en-US" sz="4400" dirty="0">
                <a:latin typeface="Georgia" charset="0"/>
                <a:ea typeface="Georgia" charset="0"/>
                <a:cs typeface="Georgia" charset="0"/>
              </a:rPr>
              <a:t>RNN &amp; LSTM</a:t>
            </a:r>
            <a:endParaRPr lang="en-US" sz="4400" dirty="0"/>
          </a:p>
        </p:txBody>
      </p:sp>
      <p:sp>
        <p:nvSpPr>
          <p:cNvPr id="3" name="Subtitle 2"/>
          <p:cNvSpPr>
            <a:spLocks noGrp="1"/>
          </p:cNvSpPr>
          <p:nvPr>
            <p:ph type="subTitle" idx="1"/>
          </p:nvPr>
        </p:nvSpPr>
        <p:spPr>
          <a:xfrm>
            <a:off x="1524000" y="5621867"/>
            <a:ext cx="9144000" cy="431800"/>
          </a:xfrm>
        </p:spPr>
        <p:txBody>
          <a:bodyPr>
            <a:normAutofit fontScale="40000" lnSpcReduction="20000"/>
          </a:bodyPr>
          <a:lstStyle/>
          <a:p>
            <a:r>
              <a:rPr lang="en-US" dirty="0">
                <a:latin typeface="Georgia" charset="0"/>
                <a:ea typeface="Georgia" charset="0"/>
                <a:cs typeface="Georgia" charset="0"/>
              </a:rPr>
              <a:t>Source: Yu Huang, Visual Detection, Recognition and Tracking with Deep Learning</a:t>
            </a:r>
          </a:p>
          <a:p>
            <a:r>
              <a:rPr lang="en-US" dirty="0" err="1">
                <a:latin typeface="Georgia" charset="0"/>
                <a:ea typeface="Georgia" charset="0"/>
                <a:cs typeface="Georgia" charset="0"/>
              </a:rPr>
              <a:t>Bengio</a:t>
            </a:r>
            <a:r>
              <a:rPr lang="en-US" dirty="0">
                <a:latin typeface="Georgia" charset="0"/>
                <a:ea typeface="Georgia" charset="0"/>
                <a:cs typeface="Georgia" charset="0"/>
              </a:rPr>
              <a:t>, Recurrent  Neural Networks (2016) </a:t>
            </a:r>
            <a:endParaRPr lang="en-US" dirty="0">
              <a:effectLst/>
              <a:latin typeface="Georgia" charset="0"/>
              <a:ea typeface="Georgia" charset="0"/>
              <a:cs typeface="Georgia" charset="0"/>
            </a:endParaRPr>
          </a:p>
          <a:p>
            <a:endParaRPr lang="en-US" dirty="0">
              <a:effectLst/>
              <a:latin typeface="Georgia" charset="0"/>
              <a:ea typeface="Georgia" charset="0"/>
              <a:cs typeface="Georgia" charset="0"/>
            </a:endParaRPr>
          </a:p>
          <a:p>
            <a:endParaRPr lang="en-US" dirty="0">
              <a:latin typeface="Georgia" charset="0"/>
              <a:ea typeface="Georgia" charset="0"/>
              <a:cs typeface="Georgia" charset="0"/>
            </a:endParaRPr>
          </a:p>
        </p:txBody>
      </p:sp>
    </p:spTree>
    <p:extLst>
      <p:ext uri="{BB962C8B-B14F-4D97-AF65-F5344CB8AC3E}">
        <p14:creationId xmlns:p14="http://schemas.microsoft.com/office/powerpoint/2010/main" val="9426639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7AA53D-C63C-4FDE-9631-0B495360847E}"/>
              </a:ext>
            </a:extLst>
          </p:cNvPr>
          <p:cNvSpPr>
            <a:spLocks noGrp="1"/>
          </p:cNvSpPr>
          <p:nvPr>
            <p:ph type="title"/>
          </p:nvPr>
        </p:nvSpPr>
        <p:spPr>
          <a:xfrm>
            <a:off x="8174735" y="640081"/>
            <a:ext cx="3377183" cy="3708895"/>
          </a:xfrm>
          <a:noFill/>
        </p:spPr>
        <p:txBody>
          <a:bodyPr vert="horz" lIns="91440" tIns="45720" rIns="91440" bIns="45720" rtlCol="0" anchor="b">
            <a:normAutofit/>
          </a:bodyPr>
          <a:lstStyle/>
          <a:p>
            <a:r>
              <a:rPr lang="en-US" dirty="0"/>
              <a:t>Sample Feed forward Network</a:t>
            </a:r>
          </a:p>
        </p:txBody>
      </p:sp>
      <p:pic>
        <p:nvPicPr>
          <p:cNvPr id="4" name="Content Placeholder 3">
            <a:extLst>
              <a:ext uri="{FF2B5EF4-FFF2-40B4-BE49-F238E27FC236}">
                <a16:creationId xmlns:a16="http://schemas.microsoft.com/office/drawing/2014/main" id="{29531618-16A0-474F-B87C-62DC5B283BA6}"/>
              </a:ext>
            </a:extLst>
          </p:cNvPr>
          <p:cNvPicPr>
            <a:picLocks noGrp="1" noChangeAspect="1"/>
          </p:cNvPicPr>
          <p:nvPr>
            <p:ph idx="1"/>
          </p:nvPr>
        </p:nvPicPr>
        <p:blipFill rotWithShape="1">
          <a:blip r:embed="rId2"/>
          <a:srcRect r="299" b="2"/>
          <a:stretch/>
        </p:blipFill>
        <p:spPr>
          <a:xfrm>
            <a:off x="20" y="10"/>
            <a:ext cx="7534636" cy="6857990"/>
          </a:xfrm>
          <a:prstGeom prst="rect">
            <a:avLst/>
          </a:prstGeom>
        </p:spPr>
      </p:pic>
    </p:spTree>
    <p:extLst>
      <p:ext uri="{BB962C8B-B14F-4D97-AF65-F5344CB8AC3E}">
        <p14:creationId xmlns:p14="http://schemas.microsoft.com/office/powerpoint/2010/main" val="26010233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EB892-E799-46B8-A67E-78A68C73FE7F}"/>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US" dirty="0"/>
              <a:t>Sample RNN</a:t>
            </a:r>
          </a:p>
        </p:txBody>
      </p:sp>
      <p:pic>
        <p:nvPicPr>
          <p:cNvPr id="4" name="Content Placeholder 3">
            <a:extLst>
              <a:ext uri="{FF2B5EF4-FFF2-40B4-BE49-F238E27FC236}">
                <a16:creationId xmlns:a16="http://schemas.microsoft.com/office/drawing/2014/main" id="{D485E64D-6C4F-447E-BF31-FC9B1F6408ED}"/>
              </a:ext>
            </a:extLst>
          </p:cNvPr>
          <p:cNvPicPr>
            <a:picLocks noGrp="1" noChangeAspect="1"/>
          </p:cNvPicPr>
          <p:nvPr>
            <p:ph idx="1"/>
          </p:nvPr>
        </p:nvPicPr>
        <p:blipFill rotWithShape="1">
          <a:blip r:embed="rId2"/>
          <a:srcRect t="10933" r="1" b="19585"/>
          <a:stretch/>
        </p:blipFill>
        <p:spPr>
          <a:xfrm>
            <a:off x="828675" y="1825626"/>
            <a:ext cx="10525125" cy="4351338"/>
          </a:xfrm>
          <a:prstGeom prst="rect">
            <a:avLst/>
          </a:prstGeom>
        </p:spPr>
      </p:pic>
    </p:spTree>
    <p:extLst>
      <p:ext uri="{BB962C8B-B14F-4D97-AF65-F5344CB8AC3E}">
        <p14:creationId xmlns:p14="http://schemas.microsoft.com/office/powerpoint/2010/main" val="2251290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21F4A9-50EF-4EE0-BA85-2838F378AE83}"/>
              </a:ext>
            </a:extLst>
          </p:cNvPr>
          <p:cNvSpPr>
            <a:spLocks noGrp="1"/>
          </p:cNvSpPr>
          <p:nvPr>
            <p:ph type="title"/>
          </p:nvPr>
        </p:nvSpPr>
        <p:spPr/>
        <p:txBody>
          <a:bodyPr/>
          <a:lstStyle/>
          <a:p>
            <a:r>
              <a:rPr lang="en-US" dirty="0"/>
              <a:t>Different kind of RNN</a:t>
            </a:r>
          </a:p>
        </p:txBody>
      </p:sp>
      <p:sp>
        <p:nvSpPr>
          <p:cNvPr id="7" name="Content Placeholder 6">
            <a:extLst>
              <a:ext uri="{FF2B5EF4-FFF2-40B4-BE49-F238E27FC236}">
                <a16:creationId xmlns:a16="http://schemas.microsoft.com/office/drawing/2014/main" id="{5E76CF53-FA77-4478-BCEF-5890C1C0B7B9}"/>
              </a:ext>
            </a:extLst>
          </p:cNvPr>
          <p:cNvSpPr>
            <a:spLocks noGrp="1"/>
          </p:cNvSpPr>
          <p:nvPr>
            <p:ph idx="1"/>
          </p:nvPr>
        </p:nvSpPr>
        <p:spPr/>
        <p:txBody>
          <a:bodyPr>
            <a:normAutofit/>
          </a:bodyPr>
          <a:lstStyle/>
          <a:p>
            <a:r>
              <a:rPr lang="en-US" sz="2667" dirty="0"/>
              <a:t>One to many: image to many words</a:t>
            </a:r>
          </a:p>
          <a:p>
            <a:r>
              <a:rPr lang="en-US" sz="2667" dirty="0"/>
              <a:t>many to many (translation) </a:t>
            </a:r>
          </a:p>
          <a:p>
            <a:r>
              <a:rPr lang="en-US" sz="2667" dirty="0"/>
              <a:t>many to one (classifying a voice)</a:t>
            </a:r>
          </a:p>
          <a:p>
            <a:endParaRPr lang="en-US" sz="2667" dirty="0"/>
          </a:p>
        </p:txBody>
      </p:sp>
      <p:pic>
        <p:nvPicPr>
          <p:cNvPr id="9" name="Picture 8">
            <a:extLst>
              <a:ext uri="{FF2B5EF4-FFF2-40B4-BE49-F238E27FC236}">
                <a16:creationId xmlns:a16="http://schemas.microsoft.com/office/drawing/2014/main" id="{0AFDC1B0-D0EE-4BDE-AFD0-7094CEBDC2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4785" y="3225800"/>
            <a:ext cx="8382431" cy="2738637"/>
          </a:xfrm>
          <a:prstGeom prst="rect">
            <a:avLst/>
          </a:prstGeom>
        </p:spPr>
      </p:pic>
    </p:spTree>
    <p:extLst>
      <p:ext uri="{BB962C8B-B14F-4D97-AF65-F5344CB8AC3E}">
        <p14:creationId xmlns:p14="http://schemas.microsoft.com/office/powerpoint/2010/main" val="13511386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4BB015B5-4A87-4EA6-8B82-41210F3BE9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4572000"/>
            <a:ext cx="12191998" cy="228599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BF5974E-03B3-47AB-AFD1-38C73398D3F2}"/>
              </a:ext>
            </a:extLst>
          </p:cNvPr>
          <p:cNvSpPr>
            <a:spLocks noGrp="1"/>
          </p:cNvSpPr>
          <p:nvPr>
            <p:ph type="title"/>
          </p:nvPr>
        </p:nvSpPr>
        <p:spPr>
          <a:xfrm>
            <a:off x="840509" y="4747491"/>
            <a:ext cx="9400770" cy="1273806"/>
          </a:xfrm>
        </p:spPr>
        <p:txBody>
          <a:bodyPr anchor="b">
            <a:normAutofit/>
          </a:bodyPr>
          <a:lstStyle/>
          <a:p>
            <a:r>
              <a:rPr lang="en-US">
                <a:solidFill>
                  <a:schemeClr val="bg1"/>
                </a:solidFill>
              </a:rPr>
              <a:t>Formula of RNN</a:t>
            </a:r>
          </a:p>
        </p:txBody>
      </p:sp>
      <p:sp>
        <p:nvSpPr>
          <p:cNvPr id="11" name="Content Placeholder 10">
            <a:extLst>
              <a:ext uri="{FF2B5EF4-FFF2-40B4-BE49-F238E27FC236}">
                <a16:creationId xmlns:a16="http://schemas.microsoft.com/office/drawing/2014/main" id="{EC2DB47A-AC03-47A4-BB0A-9B775D5F6353}"/>
              </a:ext>
            </a:extLst>
          </p:cNvPr>
          <p:cNvSpPr>
            <a:spLocks noGrp="1"/>
          </p:cNvSpPr>
          <p:nvPr>
            <p:ph idx="1"/>
          </p:nvPr>
        </p:nvSpPr>
        <p:spPr>
          <a:xfrm>
            <a:off x="895082" y="981797"/>
            <a:ext cx="4879185" cy="3113446"/>
          </a:xfrm>
        </p:spPr>
        <p:txBody>
          <a:bodyPr anchor="ctr">
            <a:normAutofit/>
          </a:bodyPr>
          <a:lstStyle/>
          <a:p>
            <a:r>
              <a:rPr lang="en-US" sz="2400"/>
              <a:t>The hidden state at time step t is h_t</a:t>
            </a:r>
          </a:p>
          <a:p>
            <a:endParaRPr lang="en-US" sz="2400"/>
          </a:p>
        </p:txBody>
      </p:sp>
      <p:pic>
        <p:nvPicPr>
          <p:cNvPr id="14" name="Picture 13" descr="A picture containing object&#10;&#10;Description generated with very high confidence">
            <a:extLst>
              <a:ext uri="{FF2B5EF4-FFF2-40B4-BE49-F238E27FC236}">
                <a16:creationId xmlns:a16="http://schemas.microsoft.com/office/drawing/2014/main" id="{DB89AC14-2C20-404E-A32F-737DC71F51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17734" y="2022584"/>
            <a:ext cx="4531454" cy="1116816"/>
          </a:xfrm>
          <a:prstGeom prst="rect">
            <a:avLst/>
          </a:prstGeom>
        </p:spPr>
      </p:pic>
      <p:sp>
        <p:nvSpPr>
          <p:cNvPr id="21" name="Freeform 6">
            <a:extLst>
              <a:ext uri="{FF2B5EF4-FFF2-40B4-BE49-F238E27FC236}">
                <a16:creationId xmlns:a16="http://schemas.microsoft.com/office/drawing/2014/main" id="{3C34EE6D-3EF3-46CE-B8E1-B95710DC99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202147"/>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bg1"/>
          </a:solidFill>
          <a:ln w="0">
            <a:noFill/>
            <a:prstDash val="solid"/>
            <a:round/>
            <a:headEnd/>
            <a:tailEnd/>
          </a:ln>
        </p:spPr>
      </p:sp>
      <p:cxnSp>
        <p:nvCxnSpPr>
          <p:cNvPr id="23" name="Straight Connector 22">
            <a:extLst>
              <a:ext uri="{FF2B5EF4-FFF2-40B4-BE49-F238E27FC236}">
                <a16:creationId xmlns:a16="http://schemas.microsoft.com/office/drawing/2014/main" id="{4F8C9297-DB30-4147-8E63-D99C3379396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 y="6199730"/>
            <a:ext cx="10241280" cy="602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671510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EA67B5B4-3A24-436E-B663-1B2EBFF8A0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Freeform 13">
            <a:extLst>
              <a:ext uri="{FF2B5EF4-FFF2-40B4-BE49-F238E27FC236}">
                <a16:creationId xmlns:a16="http://schemas.microsoft.com/office/drawing/2014/main" id="{987FDF89-C993-41F4-A1B8-DBAFF16008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rgbClr val="0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Freeform 11">
            <a:extLst>
              <a:ext uri="{FF2B5EF4-FFF2-40B4-BE49-F238E27FC236}">
                <a16:creationId xmlns:a16="http://schemas.microsoft.com/office/drawing/2014/main" id="{64E585EA-75FD-4025-8270-F66A58A15C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rgbClr val="0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object 3">
            <a:extLst>
              <a:ext uri="{FF2B5EF4-FFF2-40B4-BE49-F238E27FC236}">
                <a16:creationId xmlns:a16="http://schemas.microsoft.com/office/drawing/2014/main" id="{CA55F72F-E577-4B9D-B029-CDA4376D761E}"/>
              </a:ext>
            </a:extLst>
          </p:cNvPr>
          <p:cNvSpPr txBox="1">
            <a:spLocks noGrp="1"/>
          </p:cNvSpPr>
          <p:nvPr>
            <p:ph type="title"/>
          </p:nvPr>
        </p:nvSpPr>
        <p:spPr>
          <a:xfrm>
            <a:off x="833002" y="365125"/>
            <a:ext cx="10520702" cy="1325563"/>
          </a:xfrm>
          <a:prstGeom prst="rect">
            <a:avLst/>
          </a:prstGeom>
        </p:spPr>
        <p:txBody>
          <a:bodyPr vert="horz" lIns="91440" tIns="45720" rIns="91440" bIns="45720" rtlCol="0" anchor="ctr">
            <a:normAutofit/>
          </a:bodyPr>
          <a:lstStyle/>
          <a:p>
            <a:pPr marL="16933"/>
            <a:r>
              <a:rPr lang="en-US" kern="1200" spc="-113">
                <a:solidFill>
                  <a:srgbClr val="FFFFFF"/>
                </a:solidFill>
                <a:latin typeface="+mj-lt"/>
                <a:ea typeface="+mj-ea"/>
                <a:cs typeface="+mj-cs"/>
              </a:rPr>
              <a:t>Recurrent </a:t>
            </a:r>
            <a:r>
              <a:rPr lang="en-US" kern="1200" spc="-140">
                <a:solidFill>
                  <a:srgbClr val="FFFFFF"/>
                </a:solidFill>
                <a:latin typeface="+mj-lt"/>
                <a:ea typeface="+mj-ea"/>
                <a:cs typeface="+mj-cs"/>
              </a:rPr>
              <a:t>Neural</a:t>
            </a:r>
            <a:r>
              <a:rPr lang="en-US" kern="1200" spc="-753">
                <a:solidFill>
                  <a:srgbClr val="FFFFFF"/>
                </a:solidFill>
                <a:latin typeface="+mj-lt"/>
                <a:ea typeface="+mj-ea"/>
                <a:cs typeface="+mj-cs"/>
              </a:rPr>
              <a:t> </a:t>
            </a:r>
            <a:r>
              <a:rPr lang="en-US" kern="1200" spc="-127">
                <a:solidFill>
                  <a:srgbClr val="FFFFFF"/>
                </a:solidFill>
                <a:latin typeface="+mj-lt"/>
                <a:ea typeface="+mj-ea"/>
                <a:cs typeface="+mj-cs"/>
              </a:rPr>
              <a:t>Network</a:t>
            </a:r>
          </a:p>
        </p:txBody>
      </p:sp>
      <p:sp>
        <p:nvSpPr>
          <p:cNvPr id="3" name="object 3"/>
          <p:cNvSpPr txBox="1"/>
          <p:nvPr/>
        </p:nvSpPr>
        <p:spPr>
          <a:xfrm>
            <a:off x="838201" y="2022601"/>
            <a:ext cx="10515598" cy="4154361"/>
          </a:xfrm>
          <a:prstGeom prst="rect">
            <a:avLst/>
          </a:prstGeom>
        </p:spPr>
        <p:txBody>
          <a:bodyPr vert="horz" lIns="91440" tIns="45720" rIns="91440" bIns="45720" rtlCol="0">
            <a:normAutofit/>
          </a:bodyPr>
          <a:lstStyle/>
          <a:p>
            <a:pPr marL="16933" marR="6773" lvl="0" indent="-228600" algn="l" defTabSz="914400" rtl="0" eaLnBrk="1" fontAlgn="auto" latinLnBrk="0" hangingPunct="1">
              <a:lnSpc>
                <a:spcPct val="90000"/>
              </a:lnSpc>
              <a:spcBef>
                <a:spcPts val="133"/>
              </a:spcBef>
              <a:spcAft>
                <a:spcPts val="0"/>
              </a:spcAft>
              <a:buClrTx/>
              <a:buSzTx/>
              <a:buFont typeface="Arial" panose="020B0604020202020204" pitchFamily="34" charset="0"/>
              <a:buChar char="•"/>
              <a:tabLst/>
              <a:defRPr/>
            </a:pPr>
            <a:r>
              <a:rPr kumimoji="0" lang="en-US" sz="2000" b="1" i="0" u="none" strike="noStrike" kern="1200" cap="none" spc="-7" normalizeH="0" baseline="0" noProof="0">
                <a:ln>
                  <a:noFill/>
                </a:ln>
                <a:solidFill>
                  <a:srgbClr val="FFFFFF"/>
                </a:solidFill>
                <a:effectLst/>
                <a:uLnTx/>
                <a:uFillTx/>
                <a:latin typeface="Calibri" panose="020F0502020204030204"/>
                <a:ea typeface="+mn-ea"/>
                <a:cs typeface="+mn-cs"/>
              </a:rPr>
              <a:t>Back Propagation Through Time (BPTT): </a:t>
            </a:r>
            <a:r>
              <a:rPr kumimoji="0" lang="en-US" sz="2000" b="0" i="0" u="none" strike="noStrike" kern="1200" cap="none" spc="-7" normalizeH="0" baseline="0" noProof="0">
                <a:ln>
                  <a:noFill/>
                </a:ln>
                <a:solidFill>
                  <a:srgbClr val="FFFFFF"/>
                </a:solidFill>
                <a:effectLst/>
                <a:uLnTx/>
                <a:uFillTx/>
                <a:latin typeface="Calibri" panose="020F0502020204030204"/>
                <a:ea typeface="+mn-ea"/>
                <a:cs typeface="+mn-cs"/>
              </a:rPr>
              <a:t>The training method has to take into account the  time operations </a:t>
            </a:r>
            <a:r>
              <a:rPr kumimoji="0" lang="en-US" sz="2000" b="0" i="0" u="none" strike="noStrike" kern="1200" cap="none" spc="0" normalizeH="0" baseline="0" noProof="0">
                <a:ln>
                  <a:noFill/>
                </a:ln>
                <a:solidFill>
                  <a:srgbClr val="FFFFFF"/>
                </a:solidFill>
                <a:effectLst/>
                <a:uLnTx/>
                <a:uFillTx/>
                <a:latin typeface="Calibri" panose="020F0502020204030204"/>
                <a:ea typeface="+mn-ea"/>
                <a:cs typeface="+mn-cs"/>
              </a:rPr>
              <a:t>→ a cost </a:t>
            </a:r>
            <a:r>
              <a:rPr kumimoji="0" lang="en-US" sz="2000" b="0" i="0" u="none" strike="noStrike" kern="1200" cap="none" spc="-7" normalizeH="0" baseline="0" noProof="0">
                <a:ln>
                  <a:noFill/>
                </a:ln>
                <a:solidFill>
                  <a:srgbClr val="FFFFFF"/>
                </a:solidFill>
                <a:effectLst/>
                <a:uLnTx/>
                <a:uFillTx/>
                <a:latin typeface="Calibri" panose="020F0502020204030204"/>
                <a:ea typeface="+mn-ea"/>
                <a:cs typeface="+mn-cs"/>
              </a:rPr>
              <a:t>function </a:t>
            </a:r>
            <a:r>
              <a:rPr kumimoji="0" lang="en-US" sz="2000" b="1" i="1" u="none" strike="noStrike" kern="1200" cap="none" spc="0" normalizeH="0" baseline="0" noProof="0">
                <a:ln>
                  <a:noFill/>
                </a:ln>
                <a:solidFill>
                  <a:srgbClr val="FFFFFF"/>
                </a:solidFill>
                <a:effectLst/>
                <a:uLnTx/>
                <a:uFillTx/>
                <a:latin typeface="Calibri" panose="020F0502020204030204"/>
                <a:ea typeface="+mn-ea"/>
                <a:cs typeface="+mn-cs"/>
              </a:rPr>
              <a:t>E </a:t>
            </a:r>
            <a:r>
              <a:rPr kumimoji="0" lang="en-US" sz="2000" b="0" i="0" u="none" strike="noStrike" kern="1200" cap="none" spc="-7" normalizeH="0" baseline="0" noProof="0">
                <a:ln>
                  <a:noFill/>
                </a:ln>
                <a:solidFill>
                  <a:srgbClr val="FFFFFF"/>
                </a:solidFill>
                <a:effectLst/>
                <a:uLnTx/>
                <a:uFillTx/>
                <a:latin typeface="Calibri" panose="020F0502020204030204"/>
                <a:ea typeface="+mn-ea"/>
                <a:cs typeface="+mn-cs"/>
              </a:rPr>
              <a:t>is defined to train our RNN, and in this </a:t>
            </a:r>
            <a:r>
              <a:rPr kumimoji="0" lang="en-US" sz="2000" b="0" i="0" u="none" strike="noStrike" kern="1200" cap="none" spc="0" normalizeH="0" baseline="0" noProof="0">
                <a:ln>
                  <a:noFill/>
                </a:ln>
                <a:solidFill>
                  <a:srgbClr val="FFFFFF"/>
                </a:solidFill>
                <a:effectLst/>
                <a:uLnTx/>
                <a:uFillTx/>
                <a:latin typeface="Calibri" panose="020F0502020204030204"/>
                <a:ea typeface="+mn-ea"/>
                <a:cs typeface="+mn-cs"/>
              </a:rPr>
              <a:t>case </a:t>
            </a:r>
            <a:r>
              <a:rPr kumimoji="0" lang="en-US" sz="2000" b="0" i="0" u="none" strike="noStrike" kern="1200" cap="none" spc="-7" normalizeH="0" baseline="0" noProof="0">
                <a:ln>
                  <a:noFill/>
                </a:ln>
                <a:solidFill>
                  <a:srgbClr val="FFFFFF"/>
                </a:solidFill>
                <a:effectLst/>
                <a:uLnTx/>
                <a:uFillTx/>
                <a:latin typeface="Calibri" panose="020F0502020204030204"/>
                <a:ea typeface="+mn-ea"/>
                <a:cs typeface="+mn-cs"/>
              </a:rPr>
              <a:t>the total  error at the output of the network is the </a:t>
            </a:r>
            <a:r>
              <a:rPr kumimoji="0" lang="en-US" sz="2000" b="0" i="0" u="none" strike="noStrike" kern="1200" cap="none" spc="0" normalizeH="0" baseline="0" noProof="0">
                <a:ln>
                  <a:noFill/>
                </a:ln>
                <a:solidFill>
                  <a:srgbClr val="FFFFFF"/>
                </a:solidFill>
                <a:effectLst/>
                <a:uLnTx/>
                <a:uFillTx/>
                <a:latin typeface="Calibri" panose="020F0502020204030204"/>
                <a:ea typeface="+mn-ea"/>
                <a:cs typeface="+mn-cs"/>
              </a:rPr>
              <a:t>sum </a:t>
            </a:r>
            <a:r>
              <a:rPr kumimoji="0" lang="en-US" sz="2000" b="0" i="0" u="none" strike="noStrike" kern="1200" cap="none" spc="-7" normalizeH="0" baseline="0" noProof="0">
                <a:ln>
                  <a:noFill/>
                </a:ln>
                <a:solidFill>
                  <a:srgbClr val="FFFFFF"/>
                </a:solidFill>
                <a:effectLst/>
                <a:uLnTx/>
                <a:uFillTx/>
                <a:latin typeface="Calibri" panose="020F0502020204030204"/>
                <a:ea typeface="+mn-ea"/>
                <a:cs typeface="+mn-cs"/>
              </a:rPr>
              <a:t>of the errors at each</a:t>
            </a:r>
            <a:r>
              <a:rPr kumimoji="0" lang="en-US" sz="2000" b="0" i="0" u="none" strike="noStrike" kern="1200" cap="none" spc="-27" normalizeH="0" baseline="0" noProof="0">
                <a:ln>
                  <a:noFill/>
                </a:ln>
                <a:solidFill>
                  <a:srgbClr val="FFFFFF"/>
                </a:solidFill>
                <a:effectLst/>
                <a:uLnTx/>
                <a:uFillTx/>
                <a:latin typeface="Calibri" panose="020F0502020204030204"/>
                <a:ea typeface="+mn-ea"/>
                <a:cs typeface="+mn-cs"/>
              </a:rPr>
              <a:t> </a:t>
            </a:r>
            <a:r>
              <a:rPr kumimoji="0" lang="en-US" sz="2000" b="0" i="0" u="none" strike="noStrike" kern="1200" cap="none" spc="-7" normalizeH="0" baseline="0" noProof="0">
                <a:ln>
                  <a:noFill/>
                </a:ln>
                <a:solidFill>
                  <a:srgbClr val="FFFFFF"/>
                </a:solidFill>
                <a:effectLst/>
                <a:uLnTx/>
                <a:uFillTx/>
                <a:latin typeface="Calibri" panose="020F0502020204030204"/>
                <a:ea typeface="+mn-ea"/>
                <a:cs typeface="+mn-cs"/>
              </a:rPr>
              <a:t>time-step:</a:t>
            </a:r>
            <a:endParaRPr kumimoji="0" lang="en-US" sz="20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6" name="object 6"/>
          <p:cNvSpPr/>
          <p:nvPr/>
        </p:nvSpPr>
        <p:spPr>
          <a:xfrm>
            <a:off x="3149600" y="3028667"/>
            <a:ext cx="4626027" cy="2635533"/>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11">
            <a:extLst>
              <a:ext uri="{FF2B5EF4-FFF2-40B4-BE49-F238E27FC236}">
                <a16:creationId xmlns:a16="http://schemas.microsoft.com/office/drawing/2014/main" id="{A0BF428C-DA8B-4D99-9930-18F7F91D87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76801" y="1690688"/>
            <a:ext cx="7316944" cy="5167312"/>
          </a:xfrm>
          <a:custGeom>
            <a:avLst/>
            <a:gdLst>
              <a:gd name="connsiteX0" fmla="*/ 0 w 7316944"/>
              <a:gd name="connsiteY0" fmla="*/ 0 h 5167312"/>
              <a:gd name="connsiteX1" fmla="*/ 7316944 w 7316944"/>
              <a:gd name="connsiteY1" fmla="*/ 0 h 5167312"/>
              <a:gd name="connsiteX2" fmla="*/ 7316944 w 7316944"/>
              <a:gd name="connsiteY2" fmla="*/ 5167312 h 5167312"/>
              <a:gd name="connsiteX3" fmla="*/ 472697 w 7316944"/>
              <a:gd name="connsiteY3" fmla="*/ 5167312 h 5167312"/>
              <a:gd name="connsiteX4" fmla="*/ 2866576 w 7316944"/>
              <a:gd name="connsiteY4" fmla="*/ 952 h 5167312"/>
              <a:gd name="connsiteX5" fmla="*/ 0 w 7316944"/>
              <a:gd name="connsiteY5" fmla="*/ 952 h 5167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16944" h="5167312">
                <a:moveTo>
                  <a:pt x="0" y="0"/>
                </a:moveTo>
                <a:lnTo>
                  <a:pt x="7316944" y="0"/>
                </a:lnTo>
                <a:lnTo>
                  <a:pt x="7316944" y="5167312"/>
                </a:lnTo>
                <a:lnTo>
                  <a:pt x="472697" y="5167312"/>
                </a:lnTo>
                <a:lnTo>
                  <a:pt x="2866576" y="952"/>
                </a:lnTo>
                <a:lnTo>
                  <a:pt x="0" y="952"/>
                </a:lnTo>
                <a:close/>
              </a:path>
            </a:pathLst>
          </a:custGeom>
          <a:solidFill>
            <a:srgbClr val="A6A6A6">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reeform 37">
            <a:extLst>
              <a:ext uri="{FF2B5EF4-FFF2-40B4-BE49-F238E27FC236}">
                <a16:creationId xmlns:a16="http://schemas.microsoft.com/office/drawing/2014/main" id="{A03E2379-8871-408A-95CE-7AAE8FA53A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746" y="1691164"/>
            <a:ext cx="7571262" cy="5166360"/>
          </a:xfrm>
          <a:custGeom>
            <a:avLst/>
            <a:gdLst>
              <a:gd name="connsiteX0" fmla="*/ 0 w 7571262"/>
              <a:gd name="connsiteY0" fmla="*/ 5166360 h 5166360"/>
              <a:gd name="connsiteX1" fmla="*/ 7571262 w 7571262"/>
              <a:gd name="connsiteY1" fmla="*/ 5166360 h 5166360"/>
              <a:gd name="connsiteX2" fmla="*/ 5177382 w 7571262"/>
              <a:gd name="connsiteY2" fmla="*/ 0 h 5166360"/>
              <a:gd name="connsiteX3" fmla="*/ 5171159 w 7571262"/>
              <a:gd name="connsiteY3" fmla="*/ 0 h 5166360"/>
              <a:gd name="connsiteX4" fmla="*/ 3981368 w 7571262"/>
              <a:gd name="connsiteY4" fmla="*/ 0 h 5166360"/>
              <a:gd name="connsiteX5" fmla="*/ 2331323 w 7571262"/>
              <a:gd name="connsiteY5" fmla="*/ 0 h 5166360"/>
              <a:gd name="connsiteX6" fmla="*/ 0 w 7571262"/>
              <a:gd name="connsiteY6" fmla="*/ 0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71262" h="5166360">
                <a:moveTo>
                  <a:pt x="0" y="5166360"/>
                </a:moveTo>
                <a:lnTo>
                  <a:pt x="7571262" y="5166360"/>
                </a:lnTo>
                <a:lnTo>
                  <a:pt x="5177382" y="0"/>
                </a:lnTo>
                <a:lnTo>
                  <a:pt x="5171159" y="0"/>
                </a:lnTo>
                <a:lnTo>
                  <a:pt x="3981368" y="0"/>
                </a:lnTo>
                <a:lnTo>
                  <a:pt x="2331323" y="0"/>
                </a:lnTo>
                <a:lnTo>
                  <a:pt x="0" y="0"/>
                </a:lnTo>
                <a:close/>
              </a:path>
            </a:pathLst>
          </a:cu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B6B09E0-A2E5-4FAB-82B6-CC3A31D210C3}"/>
              </a:ext>
            </a:extLst>
          </p:cNvPr>
          <p:cNvSpPr>
            <a:spLocks noGrp="1"/>
          </p:cNvSpPr>
          <p:nvPr>
            <p:ph type="title"/>
          </p:nvPr>
        </p:nvSpPr>
        <p:spPr>
          <a:xfrm>
            <a:off x="838200" y="365125"/>
            <a:ext cx="10515600" cy="1325563"/>
          </a:xfrm>
        </p:spPr>
        <p:txBody>
          <a:bodyPr>
            <a:normAutofit/>
          </a:bodyPr>
          <a:lstStyle/>
          <a:p>
            <a:r>
              <a:rPr lang="en-US" dirty="0"/>
              <a:t>Limitations of RNNs</a:t>
            </a:r>
          </a:p>
        </p:txBody>
      </p:sp>
      <p:sp>
        <p:nvSpPr>
          <p:cNvPr id="3" name="Content Placeholder 2">
            <a:extLst>
              <a:ext uri="{FF2B5EF4-FFF2-40B4-BE49-F238E27FC236}">
                <a16:creationId xmlns:a16="http://schemas.microsoft.com/office/drawing/2014/main" id="{7E79DD07-F350-4D72-8117-291B49871584}"/>
              </a:ext>
            </a:extLst>
          </p:cNvPr>
          <p:cNvSpPr>
            <a:spLocks noGrp="1"/>
          </p:cNvSpPr>
          <p:nvPr>
            <p:ph idx="1"/>
          </p:nvPr>
        </p:nvSpPr>
        <p:spPr>
          <a:xfrm>
            <a:off x="838200" y="2015406"/>
            <a:ext cx="5097779" cy="4065986"/>
          </a:xfrm>
        </p:spPr>
        <p:txBody>
          <a:bodyPr anchor="t">
            <a:normAutofit/>
          </a:bodyPr>
          <a:lstStyle/>
          <a:p>
            <a:r>
              <a:rPr lang="en-US" sz="2000">
                <a:solidFill>
                  <a:srgbClr val="FFFFFF"/>
                </a:solidFill>
              </a:rPr>
              <a:t>Recurrent Neural Networks work just fine when we are dealing with short-term dependencies. That is when applied to problems like:</a:t>
            </a:r>
          </a:p>
          <a:p>
            <a:endParaRPr lang="en-US" sz="2000">
              <a:solidFill>
                <a:srgbClr val="FFFFFF"/>
              </a:solidFill>
            </a:endParaRPr>
          </a:p>
          <a:p>
            <a:pPr marL="0" indent="0">
              <a:buNone/>
            </a:pPr>
            <a:endParaRPr lang="en-US" sz="2000">
              <a:solidFill>
                <a:srgbClr val="FFFFFF"/>
              </a:solidFill>
            </a:endParaRPr>
          </a:p>
          <a:p>
            <a:r>
              <a:rPr lang="en-US" sz="2000">
                <a:solidFill>
                  <a:srgbClr val="FFFFFF"/>
                </a:solidFill>
              </a:rPr>
              <a:t>RNNs turn out to be quite effective. This is because this problem has nothing to do with the context of the statement. The RNN need not remember what was said before this, or what was its meaning, all they need to know is that in most cases the sky is blue. Thus the prediction would be:</a:t>
            </a:r>
          </a:p>
          <a:p>
            <a:endParaRPr lang="en-US" sz="2000">
              <a:solidFill>
                <a:srgbClr val="FFFFFF"/>
              </a:solidFill>
            </a:endParaRPr>
          </a:p>
          <a:p>
            <a:endParaRPr lang="en-US" sz="2000">
              <a:solidFill>
                <a:srgbClr val="FFFFFF"/>
              </a:solidFill>
            </a:endParaRPr>
          </a:p>
        </p:txBody>
      </p:sp>
      <p:pic>
        <p:nvPicPr>
          <p:cNvPr id="4" name="Picture 3">
            <a:extLst>
              <a:ext uri="{FF2B5EF4-FFF2-40B4-BE49-F238E27FC236}">
                <a16:creationId xmlns:a16="http://schemas.microsoft.com/office/drawing/2014/main" id="{3A6B356B-802E-46B6-ADE6-87EBEEEF78BD}"/>
              </a:ext>
            </a:extLst>
          </p:cNvPr>
          <p:cNvPicPr>
            <a:picLocks noChangeAspect="1"/>
          </p:cNvPicPr>
          <p:nvPr/>
        </p:nvPicPr>
        <p:blipFill>
          <a:blip r:embed="rId2"/>
          <a:stretch>
            <a:fillRect/>
          </a:stretch>
        </p:blipFill>
        <p:spPr>
          <a:xfrm>
            <a:off x="7858897" y="2309726"/>
            <a:ext cx="4166313" cy="1150580"/>
          </a:xfrm>
          <a:custGeom>
            <a:avLst/>
            <a:gdLst/>
            <a:ahLst/>
            <a:cxnLst/>
            <a:rect l="l" t="t" r="r" b="b"/>
            <a:pathLst>
              <a:path w="4636009" h="5032375">
                <a:moveTo>
                  <a:pt x="0" y="0"/>
                </a:moveTo>
                <a:lnTo>
                  <a:pt x="4636009" y="0"/>
                </a:lnTo>
                <a:lnTo>
                  <a:pt x="4636009" y="5032375"/>
                </a:lnTo>
                <a:lnTo>
                  <a:pt x="0" y="5032375"/>
                </a:lnTo>
                <a:close/>
              </a:path>
            </a:pathLst>
          </a:custGeom>
        </p:spPr>
      </p:pic>
      <p:pic>
        <p:nvPicPr>
          <p:cNvPr id="5" name="Picture 4">
            <a:extLst>
              <a:ext uri="{FF2B5EF4-FFF2-40B4-BE49-F238E27FC236}">
                <a16:creationId xmlns:a16="http://schemas.microsoft.com/office/drawing/2014/main" id="{CFD4A8D1-4F6D-4244-AB05-A0DCDEEAEAF2}"/>
              </a:ext>
            </a:extLst>
          </p:cNvPr>
          <p:cNvPicPr>
            <a:picLocks noChangeAspect="1"/>
          </p:cNvPicPr>
          <p:nvPr/>
        </p:nvPicPr>
        <p:blipFill>
          <a:blip r:embed="rId3"/>
          <a:stretch>
            <a:fillRect/>
          </a:stretch>
        </p:blipFill>
        <p:spPr>
          <a:xfrm>
            <a:off x="6908801" y="4510238"/>
            <a:ext cx="5116410" cy="1296157"/>
          </a:xfrm>
          <a:custGeom>
            <a:avLst/>
            <a:gdLst/>
            <a:ahLst/>
            <a:cxnLst/>
            <a:rect l="l" t="t" r="r" b="b"/>
            <a:pathLst>
              <a:path w="4636009" h="5032375">
                <a:moveTo>
                  <a:pt x="0" y="0"/>
                </a:moveTo>
                <a:lnTo>
                  <a:pt x="4636009" y="0"/>
                </a:lnTo>
                <a:lnTo>
                  <a:pt x="4636009" y="5032375"/>
                </a:lnTo>
                <a:lnTo>
                  <a:pt x="0" y="5032375"/>
                </a:lnTo>
                <a:close/>
              </a:path>
            </a:pathLst>
          </a:custGeom>
        </p:spPr>
      </p:pic>
    </p:spTree>
    <p:extLst>
      <p:ext uri="{BB962C8B-B14F-4D97-AF65-F5344CB8AC3E}">
        <p14:creationId xmlns:p14="http://schemas.microsoft.com/office/powerpoint/2010/main" val="10392023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EE071A-1FE7-45A9-A985-C013B99454AB}"/>
              </a:ext>
            </a:extLst>
          </p:cNvPr>
          <p:cNvSpPr>
            <a:spLocks noGrp="1"/>
          </p:cNvSpPr>
          <p:nvPr>
            <p:ph type="title"/>
          </p:nvPr>
        </p:nvSpPr>
        <p:spPr/>
        <p:txBody>
          <a:bodyPr/>
          <a:lstStyle/>
          <a:p>
            <a:r>
              <a:rPr lang="en-US" dirty="0"/>
              <a:t>Limitations of RNNs</a:t>
            </a:r>
          </a:p>
        </p:txBody>
      </p:sp>
      <p:sp>
        <p:nvSpPr>
          <p:cNvPr id="3" name="Content Placeholder 2">
            <a:extLst>
              <a:ext uri="{FF2B5EF4-FFF2-40B4-BE49-F238E27FC236}">
                <a16:creationId xmlns:a16="http://schemas.microsoft.com/office/drawing/2014/main" id="{2A22A75F-9F53-48DE-8211-D4AD94226AA4}"/>
              </a:ext>
            </a:extLst>
          </p:cNvPr>
          <p:cNvSpPr>
            <a:spLocks noGrp="1"/>
          </p:cNvSpPr>
          <p:nvPr>
            <p:ph idx="1"/>
          </p:nvPr>
        </p:nvSpPr>
        <p:spPr>
          <a:xfrm>
            <a:off x="838200" y="1825624"/>
            <a:ext cx="10515600" cy="5032375"/>
          </a:xfrm>
        </p:spPr>
        <p:txBody>
          <a:bodyPr>
            <a:normAutofit lnSpcReduction="10000"/>
          </a:bodyPr>
          <a:lstStyle/>
          <a:p>
            <a:r>
              <a:rPr lang="en-US" dirty="0"/>
              <a:t>However, simple RNNs fail to understand the context behind an input. Something that was said long before, cannot be recalled when making predictions in the present. Let’s understand this as an example:</a:t>
            </a:r>
          </a:p>
          <a:p>
            <a:endParaRPr lang="en-US" dirty="0"/>
          </a:p>
          <a:p>
            <a:endParaRPr lang="en-US" dirty="0"/>
          </a:p>
          <a:p>
            <a:endParaRPr lang="en-US" dirty="0"/>
          </a:p>
          <a:p>
            <a:r>
              <a:rPr lang="en-US" dirty="0"/>
              <a:t>we can understand that since the author has worked in Spain for 20 years, it is very likely that he may possess a good command over Spanish. But, to make a proper prediction, the RNN needs to remember this context. The relevant information may be separated from the point where it is needed, by a huge load of irrelevant data. This is where a Recurrent Neural Network fails!</a:t>
            </a:r>
          </a:p>
          <a:p>
            <a:endParaRPr lang="en-US" dirty="0"/>
          </a:p>
        </p:txBody>
      </p:sp>
      <p:pic>
        <p:nvPicPr>
          <p:cNvPr id="4" name="Picture 3">
            <a:extLst>
              <a:ext uri="{FF2B5EF4-FFF2-40B4-BE49-F238E27FC236}">
                <a16:creationId xmlns:a16="http://schemas.microsoft.com/office/drawing/2014/main" id="{72C949FC-D729-4C0B-AC93-76EF4C0744D0}"/>
              </a:ext>
            </a:extLst>
          </p:cNvPr>
          <p:cNvPicPr>
            <a:picLocks noChangeAspect="1"/>
          </p:cNvPicPr>
          <p:nvPr/>
        </p:nvPicPr>
        <p:blipFill>
          <a:blip r:embed="rId2"/>
          <a:stretch>
            <a:fillRect/>
          </a:stretch>
        </p:blipFill>
        <p:spPr>
          <a:xfrm>
            <a:off x="4045528" y="2992581"/>
            <a:ext cx="4292022" cy="1276567"/>
          </a:xfrm>
          <a:prstGeom prst="rect">
            <a:avLst/>
          </a:prstGeom>
        </p:spPr>
      </p:pic>
    </p:spTree>
    <p:extLst>
      <p:ext uri="{BB962C8B-B14F-4D97-AF65-F5344CB8AC3E}">
        <p14:creationId xmlns:p14="http://schemas.microsoft.com/office/powerpoint/2010/main" val="20101488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4" name="Freeform: Shape 7">
            <a:extLst>
              <a:ext uri="{FF2B5EF4-FFF2-40B4-BE49-F238E27FC236}">
                <a16:creationId xmlns:a16="http://schemas.microsoft.com/office/drawing/2014/main" id="{48A740BC-A0AA-45E0-B899-2AE9C6FE1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13121" y="-2"/>
            <a:ext cx="6278879" cy="6858002"/>
          </a:xfrm>
          <a:custGeom>
            <a:avLst/>
            <a:gdLst>
              <a:gd name="connsiteX0" fmla="*/ 45572 w 6278879"/>
              <a:gd name="connsiteY0" fmla="*/ 0 h 6858002"/>
              <a:gd name="connsiteX1" fmla="*/ 6278879 w 6278879"/>
              <a:gd name="connsiteY1" fmla="*/ 0 h 6858002"/>
              <a:gd name="connsiteX2" fmla="*/ 6278879 w 6278879"/>
              <a:gd name="connsiteY2" fmla="*/ 6858002 h 6858002"/>
              <a:gd name="connsiteX3" fmla="*/ 3292308 w 6278879"/>
              <a:gd name="connsiteY3" fmla="*/ 6858002 h 6858002"/>
              <a:gd name="connsiteX4" fmla="*/ 3181526 w 6278879"/>
              <a:gd name="connsiteY4" fmla="*/ 6786982 h 6858002"/>
              <a:gd name="connsiteX5" fmla="*/ 0 w 6278879"/>
              <a:gd name="connsiteY5" fmla="*/ 803254 h 6858002"/>
              <a:gd name="connsiteX6" fmla="*/ 37255 w 6278879"/>
              <a:gd name="connsiteY6" fmla="*/ 65447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78879" h="6858002">
                <a:moveTo>
                  <a:pt x="45572" y="0"/>
                </a:moveTo>
                <a:lnTo>
                  <a:pt x="6278879" y="0"/>
                </a:lnTo>
                <a:lnTo>
                  <a:pt x="6278879" y="6858002"/>
                </a:lnTo>
                <a:lnTo>
                  <a:pt x="3292308" y="6858002"/>
                </a:lnTo>
                <a:lnTo>
                  <a:pt x="3181526" y="6786982"/>
                </a:lnTo>
                <a:cubicBezTo>
                  <a:pt x="1262021" y="5490191"/>
                  <a:pt x="0" y="3294103"/>
                  <a:pt x="0" y="803254"/>
                </a:cubicBezTo>
                <a:cubicBezTo>
                  <a:pt x="0" y="554169"/>
                  <a:pt x="12620" y="308032"/>
                  <a:pt x="37255" y="65447"/>
                </a:cubicBez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8718D76-58ED-46BF-A562-2959AE49A35B}"/>
              </a:ext>
            </a:extLst>
          </p:cNvPr>
          <p:cNvSpPr>
            <a:spLocks noGrp="1"/>
          </p:cNvSpPr>
          <p:nvPr>
            <p:ph type="title"/>
          </p:nvPr>
        </p:nvSpPr>
        <p:spPr>
          <a:xfrm>
            <a:off x="655320" y="365125"/>
            <a:ext cx="9013052" cy="1623312"/>
          </a:xfrm>
        </p:spPr>
        <p:txBody>
          <a:bodyPr anchor="b">
            <a:normAutofit/>
          </a:bodyPr>
          <a:lstStyle/>
          <a:p>
            <a:r>
              <a:rPr lang="en-US" sz="4000" dirty="0"/>
              <a:t>Limitations of RNNs</a:t>
            </a:r>
          </a:p>
        </p:txBody>
      </p:sp>
      <p:cxnSp>
        <p:nvCxnSpPr>
          <p:cNvPr id="15" name="Straight Arrow Connector 9">
            <a:extLst>
              <a:ext uri="{FF2B5EF4-FFF2-40B4-BE49-F238E27FC236}">
                <a16:creationId xmlns:a16="http://schemas.microsoft.com/office/drawing/2014/main" id="{B874EF51-C858-4BB9-97C3-D177557871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63661" y="2316480"/>
            <a:ext cx="82296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29240C42-5B71-4E72-99FD-B9D23CFC3535}"/>
              </a:ext>
            </a:extLst>
          </p:cNvPr>
          <p:cNvSpPr>
            <a:spLocks noGrp="1"/>
          </p:cNvSpPr>
          <p:nvPr>
            <p:ph idx="1"/>
          </p:nvPr>
        </p:nvSpPr>
        <p:spPr>
          <a:xfrm>
            <a:off x="655320" y="2644518"/>
            <a:ext cx="9013052" cy="3327251"/>
          </a:xfrm>
        </p:spPr>
        <p:txBody>
          <a:bodyPr>
            <a:normAutofit/>
          </a:bodyPr>
          <a:lstStyle/>
          <a:p>
            <a:r>
              <a:rPr lang="en-US" sz="1900"/>
              <a:t>The reason behind this is the problem of Vanishing Gradient.</a:t>
            </a:r>
          </a:p>
          <a:p>
            <a:r>
              <a:rPr lang="en-US" sz="1900"/>
              <a:t>We know that for a conventional feed-forward neural network, the weight updating that is applied on a particular layer is a multiple of the learning rate, the error term from the previous layer and the input to that layer. </a:t>
            </a:r>
          </a:p>
          <a:p>
            <a:r>
              <a:rPr lang="en-US" sz="1900"/>
              <a:t>Thus, the error term for a particular layer is somewhere a product of all previous layers’ errors. </a:t>
            </a:r>
          </a:p>
          <a:p>
            <a:r>
              <a:rPr lang="en-US" sz="1900"/>
              <a:t>When dealing with activation functions like the sigmoid function, the small values of its derivatives (occurring in the error function) gets multiplied multiple times as we move towards the starting layers. As a result of this, the gradient almost vanishes as we move towards the starting layers, and it becomes difficult to train these layers</a:t>
            </a:r>
          </a:p>
        </p:txBody>
      </p:sp>
    </p:spTree>
    <p:extLst>
      <p:ext uri="{BB962C8B-B14F-4D97-AF65-F5344CB8AC3E}">
        <p14:creationId xmlns:p14="http://schemas.microsoft.com/office/powerpoint/2010/main" val="196037979"/>
      </p:ext>
    </p:extLst>
  </p:cSld>
  <p:clrMapOvr>
    <a:overrideClrMapping bg1="dk1" tx1="lt1" bg2="dk2" tx2="lt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48A740BC-A0AA-45E0-B899-2AE9C6FE1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13121" y="-2"/>
            <a:ext cx="6278879" cy="6858002"/>
          </a:xfrm>
          <a:custGeom>
            <a:avLst/>
            <a:gdLst>
              <a:gd name="connsiteX0" fmla="*/ 45572 w 6278879"/>
              <a:gd name="connsiteY0" fmla="*/ 0 h 6858002"/>
              <a:gd name="connsiteX1" fmla="*/ 6278879 w 6278879"/>
              <a:gd name="connsiteY1" fmla="*/ 0 h 6858002"/>
              <a:gd name="connsiteX2" fmla="*/ 6278879 w 6278879"/>
              <a:gd name="connsiteY2" fmla="*/ 6858002 h 6858002"/>
              <a:gd name="connsiteX3" fmla="*/ 3292308 w 6278879"/>
              <a:gd name="connsiteY3" fmla="*/ 6858002 h 6858002"/>
              <a:gd name="connsiteX4" fmla="*/ 3181526 w 6278879"/>
              <a:gd name="connsiteY4" fmla="*/ 6786982 h 6858002"/>
              <a:gd name="connsiteX5" fmla="*/ 0 w 6278879"/>
              <a:gd name="connsiteY5" fmla="*/ 803254 h 6858002"/>
              <a:gd name="connsiteX6" fmla="*/ 37255 w 6278879"/>
              <a:gd name="connsiteY6" fmla="*/ 65447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78879" h="6858002">
                <a:moveTo>
                  <a:pt x="45572" y="0"/>
                </a:moveTo>
                <a:lnTo>
                  <a:pt x="6278879" y="0"/>
                </a:lnTo>
                <a:lnTo>
                  <a:pt x="6278879" y="6858002"/>
                </a:lnTo>
                <a:lnTo>
                  <a:pt x="3292308" y="6858002"/>
                </a:lnTo>
                <a:lnTo>
                  <a:pt x="3181526" y="6786982"/>
                </a:lnTo>
                <a:cubicBezTo>
                  <a:pt x="1262021" y="5490191"/>
                  <a:pt x="0" y="3294103"/>
                  <a:pt x="0" y="803254"/>
                </a:cubicBezTo>
                <a:cubicBezTo>
                  <a:pt x="0" y="554169"/>
                  <a:pt x="12620" y="308032"/>
                  <a:pt x="37255" y="65447"/>
                </a:cubicBez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object 3"/>
          <p:cNvSpPr txBox="1">
            <a:spLocks noGrp="1"/>
          </p:cNvSpPr>
          <p:nvPr>
            <p:ph type="title"/>
          </p:nvPr>
        </p:nvSpPr>
        <p:spPr>
          <a:xfrm>
            <a:off x="655320" y="365125"/>
            <a:ext cx="9013052" cy="1623312"/>
          </a:xfrm>
          <a:prstGeom prst="rect">
            <a:avLst/>
          </a:prstGeom>
        </p:spPr>
        <p:txBody>
          <a:bodyPr vert="horz" lIns="91440" tIns="45720" rIns="91440" bIns="45720" rtlCol="0" anchor="b">
            <a:normAutofit/>
          </a:bodyPr>
          <a:lstStyle/>
          <a:p>
            <a:pPr marL="16933"/>
            <a:r>
              <a:rPr lang="en-US" sz="4000" kern="1200">
                <a:solidFill>
                  <a:schemeClr val="tx1"/>
                </a:solidFill>
                <a:latin typeface="+mj-lt"/>
                <a:ea typeface="+mj-ea"/>
                <a:cs typeface="+mj-cs"/>
              </a:rPr>
              <a:t>Problems with sigmoid function</a:t>
            </a:r>
            <a:endParaRPr lang="en-US" sz="4000" kern="1200" spc="-93">
              <a:solidFill>
                <a:schemeClr val="tx1"/>
              </a:solidFill>
              <a:latin typeface="+mj-lt"/>
              <a:ea typeface="+mj-ea"/>
              <a:cs typeface="+mj-cs"/>
            </a:endParaRPr>
          </a:p>
        </p:txBody>
      </p:sp>
      <p:cxnSp>
        <p:nvCxnSpPr>
          <p:cNvPr id="11" name="Straight Arrow Connector 10">
            <a:extLst>
              <a:ext uri="{FF2B5EF4-FFF2-40B4-BE49-F238E27FC236}">
                <a16:creationId xmlns:a16="http://schemas.microsoft.com/office/drawing/2014/main" id="{B874EF51-C858-4BB9-97C3-D177557871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63661" y="2316480"/>
            <a:ext cx="82296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4" name="object 4"/>
          <p:cNvSpPr txBox="1"/>
          <p:nvPr/>
        </p:nvSpPr>
        <p:spPr>
          <a:xfrm>
            <a:off x="655320" y="2644518"/>
            <a:ext cx="9013052" cy="3327251"/>
          </a:xfrm>
          <a:prstGeom prst="rect">
            <a:avLst/>
          </a:prstGeom>
        </p:spPr>
        <p:txBody>
          <a:bodyPr vert="horz" lIns="91440" tIns="45720" rIns="91440" bIns="45720" rtlCol="0">
            <a:normAutofit/>
          </a:bodyPr>
          <a:lstStyle/>
          <a:p>
            <a:pPr marL="457189"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000" b="0" i="0" u="none" strike="noStrike" kern="1200" cap="none" spc="0" normalizeH="0" baseline="0" noProof="0">
                <a:ln>
                  <a:noFill/>
                </a:ln>
                <a:solidFill>
                  <a:prstClr val="white"/>
                </a:solidFill>
                <a:effectLst/>
                <a:uLnTx/>
                <a:uFillTx/>
                <a:latin typeface="Calibri" panose="020F0502020204030204"/>
                <a:ea typeface="+mn-ea"/>
                <a:cs typeface="+mn-cs"/>
              </a:rPr>
              <a:t>one of the most widely used activation functions today. Then what are the problems with this?</a:t>
            </a:r>
          </a:p>
          <a:p>
            <a:pPr marL="457189"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000" b="0" i="0" u="none" strike="noStrike" kern="1200" cap="none" spc="0" normalizeH="0" baseline="0" noProof="0">
                <a:ln>
                  <a:noFill/>
                </a:ln>
                <a:solidFill>
                  <a:prstClr val="white"/>
                </a:solidFill>
                <a:effectLst/>
                <a:uLnTx/>
                <a:uFillTx/>
                <a:latin typeface="Calibri" panose="020F0502020204030204"/>
                <a:ea typeface="+mn-ea"/>
                <a:cs typeface="+mn-cs"/>
              </a:rPr>
              <a:t>Towards either end of the sigmoid function, the Y values tend to respond very less to changes in X</a:t>
            </a:r>
          </a:p>
          <a:p>
            <a:pPr marL="457189"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000" b="0" i="0" u="none" strike="noStrike" kern="1200" cap="none" spc="0" normalizeH="0" baseline="0" noProof="0">
                <a:ln>
                  <a:noFill/>
                </a:ln>
                <a:solidFill>
                  <a:prstClr val="white"/>
                </a:solidFill>
                <a:effectLst/>
                <a:uLnTx/>
                <a:uFillTx/>
                <a:latin typeface="Calibri" panose="020F0502020204030204"/>
                <a:ea typeface="+mn-ea"/>
                <a:cs typeface="+mn-cs"/>
              </a:rPr>
              <a:t>What does that mean?</a:t>
            </a:r>
          </a:p>
          <a:p>
            <a:pPr marL="457189"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000" b="0" i="0" u="none" strike="noStrike" kern="1200" cap="none" spc="0" normalizeH="0" baseline="0" noProof="0">
                <a:ln>
                  <a:noFill/>
                </a:ln>
                <a:solidFill>
                  <a:prstClr val="white"/>
                </a:solidFill>
                <a:effectLst/>
                <a:uLnTx/>
                <a:uFillTx/>
                <a:latin typeface="Calibri" panose="020F0502020204030204"/>
                <a:ea typeface="+mn-ea"/>
                <a:cs typeface="+mn-cs"/>
              </a:rPr>
              <a:t>The gradient at that region is going to be small</a:t>
            </a:r>
          </a:p>
          <a:p>
            <a:pPr marL="457189"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000" b="0" i="0" u="none" strike="noStrike" kern="1200" cap="none" spc="0" normalizeH="0" baseline="0" noProof="0">
                <a:ln>
                  <a:noFill/>
                </a:ln>
                <a:solidFill>
                  <a:prstClr val="white"/>
                </a:solidFill>
                <a:effectLst/>
                <a:uLnTx/>
                <a:uFillTx/>
                <a:latin typeface="Calibri" panose="020F0502020204030204"/>
                <a:ea typeface="+mn-ea"/>
                <a:cs typeface="+mn-cs"/>
              </a:rPr>
              <a:t>Problem of “vanishing gradients”</a:t>
            </a:r>
          </a:p>
        </p:txBody>
      </p:sp>
    </p:spTree>
    <p:extLst>
      <p:ext uri="{BB962C8B-B14F-4D97-AF65-F5344CB8AC3E}">
        <p14:creationId xmlns:p14="http://schemas.microsoft.com/office/powerpoint/2010/main" val="4124595105"/>
      </p:ext>
    </p:extLst>
  </p:cSld>
  <p:clrMapOvr>
    <a:overrideClrMapping bg1="dk1" tx1="lt1" bg2="dk2" tx2="lt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886997" y="6436432"/>
            <a:ext cx="156633" cy="283774"/>
          </a:xfrm>
          <a:prstGeom prst="rect">
            <a:avLst/>
          </a:prstGeom>
        </p:spPr>
        <p:txBody>
          <a:bodyPr vert="horz" wrap="square" lIns="0" tIns="16933" rIns="0" bIns="0" rtlCol="0">
            <a:spAutoFit/>
          </a:bodyPr>
          <a:lstStyle/>
          <a:p>
            <a:pPr marL="16933" marR="0" lvl="0" indent="0" algn="l" defTabSz="914400" rtl="0" eaLnBrk="1" fontAlgn="auto" latinLnBrk="0" hangingPunct="1">
              <a:lnSpc>
                <a:spcPct val="100000"/>
              </a:lnSpc>
              <a:spcBef>
                <a:spcPts val="133"/>
              </a:spcBef>
              <a:spcAft>
                <a:spcPts val="0"/>
              </a:spcAft>
              <a:buClrTx/>
              <a:buSzTx/>
              <a:buFontTx/>
              <a:buNone/>
              <a:tabLst/>
              <a:defRPr/>
            </a:pPr>
            <a:r>
              <a:rPr kumimoji="0" sz="1733" b="0" i="0" u="none" strike="noStrike" kern="1200" cap="none" spc="0" normalizeH="0" baseline="0" noProof="0" dirty="0">
                <a:ln>
                  <a:noFill/>
                </a:ln>
                <a:solidFill>
                  <a:prstClr val="black"/>
                </a:solidFill>
                <a:effectLst/>
                <a:uLnTx/>
                <a:uFillTx/>
                <a:latin typeface="Arial"/>
                <a:ea typeface="+mn-ea"/>
                <a:cs typeface="Arial"/>
              </a:rPr>
              <a:t>3</a:t>
            </a:r>
          </a:p>
        </p:txBody>
      </p:sp>
      <p:sp>
        <p:nvSpPr>
          <p:cNvPr id="3" name="object 3"/>
          <p:cNvSpPr txBox="1">
            <a:spLocks noGrp="1"/>
          </p:cNvSpPr>
          <p:nvPr>
            <p:ph type="title"/>
          </p:nvPr>
        </p:nvSpPr>
        <p:spPr>
          <a:xfrm>
            <a:off x="304800" y="464952"/>
            <a:ext cx="9956800" cy="848095"/>
          </a:xfrm>
          <a:prstGeom prst="rect">
            <a:avLst/>
          </a:prstGeom>
        </p:spPr>
        <p:txBody>
          <a:bodyPr vert="horz" wrap="square" lIns="0" tIns="16933" rIns="0" bIns="0" rtlCol="0" anchor="ctr">
            <a:spAutoFit/>
          </a:bodyPr>
          <a:lstStyle/>
          <a:p>
            <a:pPr marL="16933">
              <a:lnSpc>
                <a:spcPct val="100000"/>
              </a:lnSpc>
              <a:spcBef>
                <a:spcPts val="133"/>
              </a:spcBef>
            </a:pPr>
            <a:r>
              <a:rPr lang="en-US" sz="5400" dirty="0"/>
              <a:t>Limitations of RNNs</a:t>
            </a:r>
            <a:endParaRPr sz="5333" spc="-93" dirty="0">
              <a:latin typeface="Georgia" panose="02040502050405020303" pitchFamily="18" charset="0"/>
              <a:cs typeface="Gill Sans MT"/>
            </a:endParaRPr>
          </a:p>
        </p:txBody>
      </p:sp>
      <p:sp>
        <p:nvSpPr>
          <p:cNvPr id="4" name="object 4"/>
          <p:cNvSpPr txBox="1"/>
          <p:nvPr/>
        </p:nvSpPr>
        <p:spPr>
          <a:xfrm>
            <a:off x="406401" y="1423793"/>
            <a:ext cx="8778900" cy="609633"/>
          </a:xfrm>
          <a:prstGeom prst="rect">
            <a:avLst/>
          </a:prstGeom>
        </p:spPr>
        <p:txBody>
          <a:bodyPr vert="horz" wrap="square" lIns="0" tIns="197273"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667" b="0" i="0" u="none" strike="noStrike" kern="1200" cap="none" spc="0" normalizeH="0" baseline="0" noProof="0" dirty="0">
                <a:ln>
                  <a:noFill/>
                </a:ln>
                <a:solidFill>
                  <a:prstClr val="black"/>
                </a:solidFill>
                <a:effectLst/>
                <a:uLnTx/>
                <a:uFillTx/>
                <a:latin typeface="Georgia" panose="02040502050405020303" pitchFamily="18" charset="0"/>
                <a:ea typeface="+mn-ea"/>
                <a:cs typeface="+mn-cs"/>
              </a:rPr>
              <a:t>Sigmoid Function</a:t>
            </a:r>
            <a:endParaRPr kumimoji="0" lang="en-US" sz="2667" b="0" i="0" u="none" strike="noStrike" kern="1200" cap="none" spc="0" normalizeH="0" baseline="0" noProof="0" dirty="0">
              <a:ln>
                <a:noFill/>
              </a:ln>
              <a:solidFill>
                <a:prstClr val="black"/>
              </a:solidFill>
              <a:effectLst/>
              <a:uLnTx/>
              <a:uFillTx/>
              <a:latin typeface="Georgia" panose="02040502050405020303" pitchFamily="18" charset="0"/>
              <a:ea typeface="+mn-ea"/>
              <a:cs typeface="Arial"/>
            </a:endParaRPr>
          </a:p>
        </p:txBody>
      </p:sp>
      <p:pic>
        <p:nvPicPr>
          <p:cNvPr id="6" name="Picture 5" descr="A star in the background&#10;&#10;Description generated with high confidence">
            <a:extLst>
              <a:ext uri="{FF2B5EF4-FFF2-40B4-BE49-F238E27FC236}">
                <a16:creationId xmlns:a16="http://schemas.microsoft.com/office/drawing/2014/main" id="{40D9D6D0-3D43-4397-938F-E5BA8E4184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9600" y="2115979"/>
            <a:ext cx="5588000" cy="4123184"/>
          </a:xfrm>
          <a:prstGeom prst="rect">
            <a:avLst/>
          </a:prstGeom>
        </p:spPr>
      </p:pic>
    </p:spTree>
    <p:extLst>
      <p:ext uri="{BB962C8B-B14F-4D97-AF65-F5344CB8AC3E}">
        <p14:creationId xmlns:p14="http://schemas.microsoft.com/office/powerpoint/2010/main" val="6548412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2489C-05CD-4796-BBCC-18E6283305B4}"/>
              </a:ext>
            </a:extLst>
          </p:cNvPr>
          <p:cNvSpPr>
            <a:spLocks noGrp="1"/>
          </p:cNvSpPr>
          <p:nvPr>
            <p:ph type="title"/>
          </p:nvPr>
        </p:nvSpPr>
        <p:spPr/>
        <p:txBody>
          <a:bodyPr/>
          <a:lstStyle/>
          <a:p>
            <a:r>
              <a:rPr lang="en-US" dirty="0"/>
              <a:t>Overfitting and Underfitting</a:t>
            </a:r>
          </a:p>
        </p:txBody>
      </p:sp>
      <p:pic>
        <p:nvPicPr>
          <p:cNvPr id="1026" name="Picture 2" descr="Image result for overfitting">
            <a:extLst>
              <a:ext uri="{FF2B5EF4-FFF2-40B4-BE49-F238E27FC236}">
                <a16:creationId xmlns:a16="http://schemas.microsoft.com/office/drawing/2014/main" id="{07B39F17-FDE0-4F7E-B99D-C7BFC63B82C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048000" y="3183731"/>
            <a:ext cx="6096000" cy="173355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B515E35B-AA17-46CC-8DCC-36614246EA3B}"/>
              </a:ext>
            </a:extLst>
          </p:cNvPr>
          <p:cNvSpPr/>
          <p:nvPr/>
        </p:nvSpPr>
        <p:spPr>
          <a:xfrm>
            <a:off x="3483429" y="5457149"/>
            <a:ext cx="6096000" cy="646331"/>
          </a:xfrm>
          <a:prstGeom prst="rect">
            <a:avLst/>
          </a:prstGeom>
        </p:spPr>
        <p:txBody>
          <a:bodyPr>
            <a:spAutoFit/>
          </a:bodyPr>
          <a:lstStyle/>
          <a:p>
            <a:r>
              <a:rPr lang="en-US" dirty="0"/>
              <a:t>https://towardsdatascience.com/overfitting-vs-underfitting-a-conceptual-explanation-d94ee20ca7f9</a:t>
            </a:r>
          </a:p>
        </p:txBody>
      </p:sp>
    </p:spTree>
    <p:extLst>
      <p:ext uri="{BB962C8B-B14F-4D97-AF65-F5344CB8AC3E}">
        <p14:creationId xmlns:p14="http://schemas.microsoft.com/office/powerpoint/2010/main" val="27594553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512966" y="1182093"/>
            <a:ext cx="10985500" cy="686384"/>
          </a:xfrm>
          <a:prstGeom prst="rect">
            <a:avLst/>
          </a:prstGeom>
        </p:spPr>
        <p:txBody>
          <a:bodyPr vert="horz" wrap="square" lIns="0" tIns="16933" rIns="0" bIns="0" rtlCol="0">
            <a:spAutoFit/>
          </a:bodyPr>
          <a:lstStyle/>
          <a:p>
            <a:pPr marL="16933" marR="0" lvl="0" indent="0" algn="l" defTabSz="914400" rtl="0" eaLnBrk="1" fontAlgn="auto" latinLnBrk="0" hangingPunct="1">
              <a:lnSpc>
                <a:spcPct val="100000"/>
              </a:lnSpc>
              <a:spcBef>
                <a:spcPts val="133"/>
              </a:spcBef>
              <a:spcAft>
                <a:spcPts val="0"/>
              </a:spcAft>
              <a:buClrTx/>
              <a:buSzTx/>
              <a:buFontTx/>
              <a:buNone/>
              <a:tabLst/>
              <a:defRPr/>
            </a:pPr>
            <a:r>
              <a:rPr kumimoji="0" sz="2133" b="1" i="0" u="none" strike="noStrike" kern="1200" cap="none" spc="-7" normalizeH="0" baseline="0" noProof="0" dirty="0">
                <a:ln>
                  <a:noFill/>
                </a:ln>
                <a:solidFill>
                  <a:prstClr val="black"/>
                </a:solidFill>
                <a:effectLst/>
                <a:uLnTx/>
                <a:uFillTx/>
                <a:latin typeface="Georgia" panose="02040502050405020303" pitchFamily="18" charset="0"/>
                <a:ea typeface="+mn-ea"/>
                <a:cs typeface="Arial"/>
              </a:rPr>
              <a:t>Main</a:t>
            </a:r>
            <a:r>
              <a:rPr kumimoji="0" sz="2133" b="1" i="0" u="none" strike="noStrike" kern="1200" cap="none" spc="-13" normalizeH="0" baseline="0" noProof="0" dirty="0">
                <a:ln>
                  <a:noFill/>
                </a:ln>
                <a:solidFill>
                  <a:prstClr val="black"/>
                </a:solidFill>
                <a:effectLst/>
                <a:uLnTx/>
                <a:uFillTx/>
                <a:latin typeface="Georgia" panose="02040502050405020303" pitchFamily="18" charset="0"/>
                <a:ea typeface="+mn-ea"/>
                <a:cs typeface="Arial"/>
              </a:rPr>
              <a:t> </a:t>
            </a:r>
            <a:r>
              <a:rPr kumimoji="0" sz="2133" b="1" i="0" u="none" strike="noStrike" kern="1200" cap="none" spc="-7" normalizeH="0" baseline="0" noProof="0" dirty="0">
                <a:ln>
                  <a:noFill/>
                </a:ln>
                <a:solidFill>
                  <a:prstClr val="black"/>
                </a:solidFill>
                <a:effectLst/>
                <a:uLnTx/>
                <a:uFillTx/>
                <a:latin typeface="Georgia" panose="02040502050405020303" pitchFamily="18" charset="0"/>
                <a:ea typeface="+mn-ea"/>
                <a:cs typeface="Arial"/>
              </a:rPr>
              <a:t>problems:</a:t>
            </a:r>
            <a:endParaRPr kumimoji="0" lang="en-US" sz="2133" b="0" i="0" u="none" strike="noStrike" kern="1200" cap="none" spc="0" normalizeH="0" baseline="0" noProof="0" dirty="0">
              <a:ln>
                <a:noFill/>
              </a:ln>
              <a:solidFill>
                <a:prstClr val="black"/>
              </a:solidFill>
              <a:effectLst/>
              <a:uLnTx/>
              <a:uFillTx/>
              <a:latin typeface="Georgia" panose="02040502050405020303" pitchFamily="18" charset="0"/>
              <a:ea typeface="+mn-ea"/>
              <a:cs typeface="Arial"/>
            </a:endParaRPr>
          </a:p>
          <a:p>
            <a:pPr marL="397923" marR="0" lvl="0" indent="-380990" algn="l" defTabSz="914400" rtl="0" eaLnBrk="1" fontAlgn="auto" latinLnBrk="0" hangingPunct="1">
              <a:lnSpc>
                <a:spcPct val="100000"/>
              </a:lnSpc>
              <a:spcBef>
                <a:spcPts val="133"/>
              </a:spcBef>
              <a:spcAft>
                <a:spcPts val="0"/>
              </a:spcAft>
              <a:buClrTx/>
              <a:buSzTx/>
              <a:buFont typeface="Arial" panose="020B0604020202020204" pitchFamily="34" charset="0"/>
              <a:buChar char="•"/>
              <a:tabLst/>
              <a:defRPr/>
            </a:pPr>
            <a:r>
              <a:rPr kumimoji="0" lang="en-US" sz="2133" b="1" i="0" u="none" strike="noStrike" kern="1200" cap="none" spc="-7" normalizeH="0" baseline="0" noProof="0" dirty="0">
                <a:ln>
                  <a:noFill/>
                </a:ln>
                <a:solidFill>
                  <a:prstClr val="black"/>
                </a:solidFill>
                <a:effectLst/>
                <a:uLnTx/>
                <a:uFillTx/>
                <a:latin typeface="Georgia" panose="02040502050405020303" pitchFamily="18" charset="0"/>
                <a:ea typeface="+mn-ea"/>
                <a:cs typeface="Arial"/>
              </a:rPr>
              <a:t>Exploding Gradients: weights assigns high importance</a:t>
            </a:r>
            <a:endParaRPr kumimoji="0" sz="2133" b="0" i="0" u="none" strike="noStrike" kern="1200" cap="none" spc="0" normalizeH="0" baseline="0" noProof="0" dirty="0">
              <a:ln>
                <a:noFill/>
              </a:ln>
              <a:solidFill>
                <a:prstClr val="black"/>
              </a:solidFill>
              <a:effectLst/>
              <a:uLnTx/>
              <a:uFillTx/>
              <a:latin typeface="Georgia" panose="02040502050405020303" pitchFamily="18" charset="0"/>
              <a:ea typeface="+mn-ea"/>
              <a:cs typeface="Arial"/>
            </a:endParaRPr>
          </a:p>
        </p:txBody>
      </p:sp>
      <p:sp>
        <p:nvSpPr>
          <p:cNvPr id="4" name="object 4"/>
          <p:cNvSpPr txBox="1"/>
          <p:nvPr/>
        </p:nvSpPr>
        <p:spPr>
          <a:xfrm>
            <a:off x="512966" y="3178751"/>
            <a:ext cx="10225193" cy="673945"/>
          </a:xfrm>
          <a:prstGeom prst="rect">
            <a:avLst/>
          </a:prstGeom>
        </p:spPr>
        <p:txBody>
          <a:bodyPr vert="horz" wrap="square" lIns="0" tIns="11853" rIns="0" bIns="0" rtlCol="0">
            <a:spAutoFit/>
          </a:bodyPr>
          <a:lstStyle/>
          <a:p>
            <a:pPr marL="397923" marR="6773" lvl="0" indent="-380990" algn="l" defTabSz="914400" rtl="0" eaLnBrk="1" fontAlgn="auto" latinLnBrk="0" hangingPunct="1">
              <a:lnSpc>
                <a:spcPct val="101600"/>
              </a:lnSpc>
              <a:spcBef>
                <a:spcPts val="93"/>
              </a:spcBef>
              <a:spcAft>
                <a:spcPts val="0"/>
              </a:spcAft>
              <a:buClrTx/>
              <a:buSzTx/>
              <a:buFont typeface="Arial" panose="020B0604020202020204" pitchFamily="34" charset="0"/>
              <a:buChar char="•"/>
              <a:tabLst>
                <a:tab pos="485128" algn="l"/>
                <a:tab pos="485975" algn="l"/>
              </a:tabLst>
              <a:defRPr/>
            </a:pPr>
            <a:r>
              <a:rPr kumimoji="0" lang="en-US" sz="2133" b="1" i="0" u="none" strike="noStrike" kern="1200" cap="none" spc="-7" normalizeH="0" baseline="0" noProof="0" dirty="0">
                <a:ln>
                  <a:noFill/>
                </a:ln>
                <a:solidFill>
                  <a:prstClr val="black"/>
                </a:solidFill>
                <a:effectLst/>
                <a:uLnTx/>
                <a:uFillTx/>
                <a:latin typeface="Georgia" panose="02040502050405020303" pitchFamily="18" charset="0"/>
                <a:ea typeface="+mn-ea"/>
                <a:cs typeface="Arial"/>
              </a:rPr>
              <a:t>Vanishing Gradients: values of gradients are too small. </a:t>
            </a:r>
          </a:p>
          <a:p>
            <a:pPr marL="397923" marR="6773" lvl="0" indent="-380990" algn="l" defTabSz="914400" rtl="0" eaLnBrk="1" fontAlgn="auto" latinLnBrk="0" hangingPunct="1">
              <a:lnSpc>
                <a:spcPct val="101600"/>
              </a:lnSpc>
              <a:spcBef>
                <a:spcPts val="93"/>
              </a:spcBef>
              <a:spcAft>
                <a:spcPts val="0"/>
              </a:spcAft>
              <a:buClrTx/>
              <a:buSzTx/>
              <a:buFont typeface="Arial" panose="020B0604020202020204" pitchFamily="34" charset="0"/>
              <a:buChar char="•"/>
              <a:tabLst>
                <a:tab pos="485128" algn="l"/>
                <a:tab pos="485975" algn="l"/>
              </a:tabLst>
              <a:defRPr/>
            </a:pPr>
            <a:r>
              <a:rPr kumimoji="0" lang="en-US" sz="2133" b="1" i="0" u="none" strike="noStrike" kern="1200" cap="none" spc="-7" normalizeH="0" baseline="0" noProof="0" dirty="0">
                <a:ln>
                  <a:noFill/>
                </a:ln>
                <a:solidFill>
                  <a:prstClr val="black"/>
                </a:solidFill>
                <a:effectLst/>
                <a:uLnTx/>
                <a:uFillTx/>
                <a:latin typeface="Georgia" panose="02040502050405020303" pitchFamily="18" charset="0"/>
                <a:ea typeface="+mn-ea"/>
                <a:cs typeface="Arial"/>
              </a:rPr>
              <a:t>model stops learning</a:t>
            </a:r>
            <a:endParaRPr kumimoji="0" sz="2133" b="0" i="0" u="none" strike="noStrike" kern="1200" cap="none" spc="0" normalizeH="0" baseline="0" noProof="0" dirty="0">
              <a:ln>
                <a:noFill/>
              </a:ln>
              <a:solidFill>
                <a:prstClr val="black"/>
              </a:solidFill>
              <a:effectLst/>
              <a:uLnTx/>
              <a:uFillTx/>
              <a:latin typeface="Georgia" panose="02040502050405020303" pitchFamily="18" charset="0"/>
              <a:ea typeface="+mn-ea"/>
              <a:cs typeface="Arial"/>
            </a:endParaRPr>
          </a:p>
        </p:txBody>
      </p:sp>
      <p:sp>
        <p:nvSpPr>
          <p:cNvPr id="6" name="object 6"/>
          <p:cNvSpPr/>
          <p:nvPr/>
        </p:nvSpPr>
        <p:spPr>
          <a:xfrm>
            <a:off x="3454400" y="3885314"/>
            <a:ext cx="4626027" cy="2635533"/>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object 3">
            <a:extLst>
              <a:ext uri="{FF2B5EF4-FFF2-40B4-BE49-F238E27FC236}">
                <a16:creationId xmlns:a16="http://schemas.microsoft.com/office/drawing/2014/main" id="{FD5E646E-7550-4EA9-A27C-D5DBA6D62E13}"/>
              </a:ext>
            </a:extLst>
          </p:cNvPr>
          <p:cNvSpPr txBox="1">
            <a:spLocks noGrp="1"/>
          </p:cNvSpPr>
          <p:nvPr>
            <p:ph type="title"/>
          </p:nvPr>
        </p:nvSpPr>
        <p:spPr>
          <a:xfrm>
            <a:off x="304800" y="419194"/>
            <a:ext cx="9442968" cy="673753"/>
          </a:xfrm>
          <a:prstGeom prst="rect">
            <a:avLst/>
          </a:prstGeom>
        </p:spPr>
        <p:txBody>
          <a:bodyPr vert="horz" wrap="square" lIns="0" tIns="16933" rIns="0" bIns="0" rtlCol="0" anchor="ctr">
            <a:spAutoFit/>
          </a:bodyPr>
          <a:lstStyle/>
          <a:p>
            <a:pPr marL="16933">
              <a:lnSpc>
                <a:spcPct val="100000"/>
              </a:lnSpc>
              <a:spcBef>
                <a:spcPts val="133"/>
              </a:spcBef>
            </a:pPr>
            <a:r>
              <a:rPr sz="4267" spc="-113" dirty="0">
                <a:latin typeface="Georgia" panose="02040502050405020303" pitchFamily="18" charset="0"/>
                <a:cs typeface="Gill Sans MT"/>
              </a:rPr>
              <a:t>Recurrent </a:t>
            </a:r>
            <a:r>
              <a:rPr sz="4267" spc="-140" dirty="0">
                <a:latin typeface="Georgia" panose="02040502050405020303" pitchFamily="18" charset="0"/>
                <a:cs typeface="Gill Sans MT"/>
              </a:rPr>
              <a:t>Neural</a:t>
            </a:r>
            <a:r>
              <a:rPr sz="4267" spc="-753" dirty="0">
                <a:latin typeface="Georgia" panose="02040502050405020303" pitchFamily="18" charset="0"/>
                <a:cs typeface="Gill Sans MT"/>
              </a:rPr>
              <a:t> </a:t>
            </a:r>
            <a:r>
              <a:rPr sz="4267" spc="-127" dirty="0">
                <a:latin typeface="Georgia" panose="02040502050405020303" pitchFamily="18" charset="0"/>
                <a:cs typeface="Gill Sans MT"/>
              </a:rPr>
              <a:t>Network</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3E5445C6-DD42-4979-86FF-03730E8C6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734" y="321733"/>
            <a:ext cx="11573488" cy="6214534"/>
          </a:xfrm>
          <a:prstGeom prst="rect">
            <a:avLst/>
          </a:prstGeom>
          <a:solidFill>
            <a:schemeClr val="bg1">
              <a:lumMod val="75000"/>
              <a:lumOff val="25000"/>
            </a:schemeClr>
          </a:solidFill>
          <a:ln w="127000" cap="sq" cmpd="thinThick">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object 3"/>
          <p:cNvSpPr txBox="1">
            <a:spLocks noGrp="1"/>
          </p:cNvSpPr>
          <p:nvPr>
            <p:ph type="title"/>
          </p:nvPr>
        </p:nvSpPr>
        <p:spPr>
          <a:xfrm>
            <a:off x="1524000" y="1122362"/>
            <a:ext cx="9144000" cy="2987054"/>
          </a:xfrm>
          <a:prstGeom prst="rect">
            <a:avLst/>
          </a:prstGeom>
        </p:spPr>
        <p:txBody>
          <a:bodyPr vert="horz" lIns="91440" tIns="45720" rIns="91440" bIns="45720" rtlCol="0" anchor="b">
            <a:normAutofit/>
          </a:bodyPr>
          <a:lstStyle/>
          <a:p>
            <a:pPr marL="16933" algn="ctr"/>
            <a:r>
              <a:rPr lang="en-US" sz="5800" kern="1200" spc="-93" dirty="0">
                <a:solidFill>
                  <a:schemeClr val="tx1"/>
                </a:solidFill>
                <a:latin typeface="+mj-lt"/>
                <a:ea typeface="+mj-ea"/>
                <a:cs typeface="+mj-cs"/>
              </a:rPr>
              <a:t>Improvement over RNN: LSTM (Long Short-Term Memory) Networks</a:t>
            </a:r>
          </a:p>
        </p:txBody>
      </p:sp>
      <p:cxnSp>
        <p:nvCxnSpPr>
          <p:cNvPr id="12" name="Straight Connector 11">
            <a:extLst>
              <a:ext uri="{FF2B5EF4-FFF2-40B4-BE49-F238E27FC236}">
                <a16:creationId xmlns:a16="http://schemas.microsoft.com/office/drawing/2014/main" id="{45000665-DFC7-417E-8FD7-516A0F15C9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4109417"/>
            <a:ext cx="2743200" cy="0"/>
          </a:xfrm>
          <a:prstGeom prst="line">
            <a:avLst/>
          </a:prstGeom>
          <a:ln w="127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75798242"/>
      </p:ext>
    </p:extLst>
  </p:cSld>
  <p:clrMapOvr>
    <a:overrideClrMapping bg1="dk1" tx1="lt1" bg2="dk2" tx2="lt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48A740BC-A0AA-45E0-B899-2AE9C6FE1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13121" y="-2"/>
            <a:ext cx="6278879" cy="6858002"/>
          </a:xfrm>
          <a:custGeom>
            <a:avLst/>
            <a:gdLst>
              <a:gd name="connsiteX0" fmla="*/ 45572 w 6278879"/>
              <a:gd name="connsiteY0" fmla="*/ 0 h 6858002"/>
              <a:gd name="connsiteX1" fmla="*/ 6278879 w 6278879"/>
              <a:gd name="connsiteY1" fmla="*/ 0 h 6858002"/>
              <a:gd name="connsiteX2" fmla="*/ 6278879 w 6278879"/>
              <a:gd name="connsiteY2" fmla="*/ 6858002 h 6858002"/>
              <a:gd name="connsiteX3" fmla="*/ 3292308 w 6278879"/>
              <a:gd name="connsiteY3" fmla="*/ 6858002 h 6858002"/>
              <a:gd name="connsiteX4" fmla="*/ 3181526 w 6278879"/>
              <a:gd name="connsiteY4" fmla="*/ 6786982 h 6858002"/>
              <a:gd name="connsiteX5" fmla="*/ 0 w 6278879"/>
              <a:gd name="connsiteY5" fmla="*/ 803254 h 6858002"/>
              <a:gd name="connsiteX6" fmla="*/ 37255 w 6278879"/>
              <a:gd name="connsiteY6" fmla="*/ 65447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78879" h="6858002">
                <a:moveTo>
                  <a:pt x="45572" y="0"/>
                </a:moveTo>
                <a:lnTo>
                  <a:pt x="6278879" y="0"/>
                </a:lnTo>
                <a:lnTo>
                  <a:pt x="6278879" y="6858002"/>
                </a:lnTo>
                <a:lnTo>
                  <a:pt x="3292308" y="6858002"/>
                </a:lnTo>
                <a:lnTo>
                  <a:pt x="3181526" y="6786982"/>
                </a:lnTo>
                <a:cubicBezTo>
                  <a:pt x="1262021" y="5490191"/>
                  <a:pt x="0" y="3294103"/>
                  <a:pt x="0" y="803254"/>
                </a:cubicBezTo>
                <a:cubicBezTo>
                  <a:pt x="0" y="554169"/>
                  <a:pt x="12620" y="308032"/>
                  <a:pt x="37255" y="65447"/>
                </a:cubicBez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BF3242B-3545-4BE7-A220-108DF3A1B1E1}"/>
              </a:ext>
            </a:extLst>
          </p:cNvPr>
          <p:cNvSpPr>
            <a:spLocks noGrp="1"/>
          </p:cNvSpPr>
          <p:nvPr>
            <p:ph type="title"/>
          </p:nvPr>
        </p:nvSpPr>
        <p:spPr>
          <a:xfrm>
            <a:off x="655320" y="365125"/>
            <a:ext cx="9013052" cy="1623312"/>
          </a:xfrm>
        </p:spPr>
        <p:txBody>
          <a:bodyPr anchor="b">
            <a:normAutofit/>
          </a:bodyPr>
          <a:lstStyle/>
          <a:p>
            <a:r>
              <a:rPr lang="en-US" sz="4000"/>
              <a:t>LSTM</a:t>
            </a:r>
          </a:p>
        </p:txBody>
      </p:sp>
      <p:cxnSp>
        <p:nvCxnSpPr>
          <p:cNvPr id="10" name="Straight Arrow Connector 9">
            <a:extLst>
              <a:ext uri="{FF2B5EF4-FFF2-40B4-BE49-F238E27FC236}">
                <a16:creationId xmlns:a16="http://schemas.microsoft.com/office/drawing/2014/main" id="{B874EF51-C858-4BB9-97C3-D177557871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63661" y="2316480"/>
            <a:ext cx="82296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12D8AA81-DEF4-487A-9996-5E8D58482011}"/>
              </a:ext>
            </a:extLst>
          </p:cNvPr>
          <p:cNvSpPr>
            <a:spLocks noGrp="1"/>
          </p:cNvSpPr>
          <p:nvPr>
            <p:ph idx="1"/>
          </p:nvPr>
        </p:nvSpPr>
        <p:spPr>
          <a:xfrm>
            <a:off x="655320" y="2644518"/>
            <a:ext cx="9013052" cy="3327251"/>
          </a:xfrm>
        </p:spPr>
        <p:txBody>
          <a:bodyPr>
            <a:normAutofit/>
          </a:bodyPr>
          <a:lstStyle/>
          <a:p>
            <a:r>
              <a:rPr lang="en-US" sz="1900" dirty="0"/>
              <a:t>LSTMs on the other hand, make small modifications to the information by multiplications and additions. </a:t>
            </a:r>
          </a:p>
          <a:p>
            <a:r>
              <a:rPr lang="en-US" sz="1900" dirty="0"/>
              <a:t>With LSTMs, the information flows through a mechanism known as cell states. This way, LSTMs can selectively remember or forget things. The information at a particular cell state has three different dependencies.</a:t>
            </a:r>
          </a:p>
          <a:p>
            <a:pPr lvl="1"/>
            <a:r>
              <a:rPr lang="en-US" sz="1900" dirty="0"/>
              <a:t>The previous cell state (i.e. the information that was present in the memory after the previous time step)</a:t>
            </a:r>
          </a:p>
          <a:p>
            <a:pPr lvl="1"/>
            <a:r>
              <a:rPr lang="en-US" sz="1900" dirty="0"/>
              <a:t>The previous hidden state (i.e. this is the same as the output of the previous cell)</a:t>
            </a:r>
          </a:p>
          <a:p>
            <a:pPr lvl="1"/>
            <a:r>
              <a:rPr lang="en-US" sz="1900" dirty="0"/>
              <a:t>The input at the current time step (i.e. the new information that is being fed in at that moment)</a:t>
            </a:r>
          </a:p>
        </p:txBody>
      </p:sp>
    </p:spTree>
    <p:extLst>
      <p:ext uri="{BB962C8B-B14F-4D97-AF65-F5344CB8AC3E}">
        <p14:creationId xmlns:p14="http://schemas.microsoft.com/office/powerpoint/2010/main" val="1637179721"/>
      </p:ext>
    </p:extLst>
  </p:cSld>
  <p:clrMapOvr>
    <a:overrideClrMapping bg1="dk1" tx1="lt1" bg2="dk2" tx2="lt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915035"/>
          </a:xfrm>
        </p:spPr>
        <p:txBody>
          <a:bodyPr/>
          <a:lstStyle/>
          <a:p>
            <a:r>
              <a:rPr lang="en-US" dirty="0">
                <a:latin typeface="Georgia" charset="0"/>
                <a:ea typeface="Georgia" charset="0"/>
                <a:cs typeface="Georgia" charset="0"/>
              </a:rPr>
              <a:t>LSTM – Vanishing Gradients Problem</a:t>
            </a:r>
          </a:p>
        </p:txBody>
      </p:sp>
      <p:sp>
        <p:nvSpPr>
          <p:cNvPr id="3" name="Content Placeholder 2"/>
          <p:cNvSpPr>
            <a:spLocks noGrp="1"/>
          </p:cNvSpPr>
          <p:nvPr>
            <p:ph idx="1"/>
          </p:nvPr>
        </p:nvSpPr>
        <p:spPr>
          <a:xfrm>
            <a:off x="838200" y="1690688"/>
            <a:ext cx="10515600" cy="5009370"/>
          </a:xfrm>
        </p:spPr>
        <p:txBody>
          <a:bodyPr>
            <a:normAutofit fontScale="85000" lnSpcReduction="20000"/>
          </a:bodyPr>
          <a:lstStyle/>
          <a:p>
            <a:r>
              <a:rPr lang="en-US" dirty="0">
                <a:latin typeface="Georgia" charset="0"/>
                <a:ea typeface="Georgia" charset="0"/>
                <a:cs typeface="Georgia" charset="0"/>
              </a:rPr>
              <a:t>LSTM provides a different recurrent formula   , it's more powerful than vanilla RNN, </a:t>
            </a:r>
          </a:p>
          <a:p>
            <a:pPr lvl="1"/>
            <a:r>
              <a:rPr lang="en-US" sz="2600" dirty="0">
                <a:latin typeface="Georgia" charset="0"/>
                <a:ea typeface="Georgia" charset="0"/>
                <a:cs typeface="Georgia" charset="0"/>
              </a:rPr>
              <a:t>add "</a:t>
            </a:r>
            <a:r>
              <a:rPr lang="en-US" sz="2600" b="1" dirty="0">
                <a:solidFill>
                  <a:srgbClr val="FF0000"/>
                </a:solidFill>
                <a:latin typeface="Georgia" charset="0"/>
                <a:ea typeface="Georgia" charset="0"/>
                <a:cs typeface="Georgia" charset="0"/>
              </a:rPr>
              <a:t>residual information</a:t>
            </a:r>
            <a:r>
              <a:rPr lang="en-US" sz="2600" dirty="0">
                <a:latin typeface="Georgia" charset="0"/>
                <a:ea typeface="Georgia" charset="0"/>
                <a:cs typeface="Georgia" charset="0"/>
              </a:rPr>
              <a:t>" to the next state instead of just transforming each state. </a:t>
            </a:r>
          </a:p>
          <a:p>
            <a:pPr lvl="1"/>
            <a:r>
              <a:rPr lang="en-US" sz="2600" dirty="0">
                <a:latin typeface="Georgia" charset="0"/>
                <a:ea typeface="Georgia" charset="0"/>
                <a:cs typeface="Georgia" charset="0"/>
              </a:rPr>
              <a:t>LSTM is the "residual" version of RNNs.</a:t>
            </a:r>
          </a:p>
          <a:p>
            <a:r>
              <a:rPr lang="en-US" dirty="0">
                <a:latin typeface="Georgia" charset="0"/>
                <a:ea typeface="Georgia" charset="0"/>
                <a:cs typeface="Georgia" charset="0"/>
              </a:rPr>
              <a:t>LSTM suffer much </a:t>
            </a:r>
            <a:r>
              <a:rPr lang="en-US" dirty="0">
                <a:solidFill>
                  <a:srgbClr val="FF0000"/>
                </a:solidFill>
                <a:latin typeface="Georgia" charset="0"/>
                <a:ea typeface="Georgia" charset="0"/>
                <a:cs typeface="Georgia" charset="0"/>
              </a:rPr>
              <a:t>less from vanishing gradients </a:t>
            </a:r>
            <a:r>
              <a:rPr lang="en-US" dirty="0">
                <a:latin typeface="Georgia" charset="0"/>
                <a:ea typeface="Georgia" charset="0"/>
                <a:cs typeface="Georgia" charset="0"/>
              </a:rPr>
              <a:t>than normal RNNs. The plus gates distribute the gradients.</a:t>
            </a:r>
          </a:p>
          <a:p>
            <a:r>
              <a:rPr lang="en-US" dirty="0">
                <a:latin typeface="Georgia" charset="0"/>
                <a:ea typeface="Georgia" charset="0"/>
                <a:cs typeface="Georgia" charset="0"/>
              </a:rPr>
              <a:t>LSTM are better to </a:t>
            </a:r>
            <a:r>
              <a:rPr lang="en-US" b="1" dirty="0">
                <a:solidFill>
                  <a:srgbClr val="FF0000"/>
                </a:solidFill>
                <a:latin typeface="Georgia" charset="0"/>
                <a:ea typeface="Georgia" charset="0"/>
                <a:cs typeface="Georgia" charset="0"/>
              </a:rPr>
              <a:t>remember long term dependencies</a:t>
            </a:r>
            <a:r>
              <a:rPr lang="en-US" dirty="0">
                <a:latin typeface="Georgia" charset="0"/>
                <a:ea typeface="Georgia" charset="0"/>
                <a:cs typeface="Georgia" charset="0"/>
              </a:rPr>
              <a:t>.</a:t>
            </a:r>
          </a:p>
          <a:p>
            <a:endParaRPr lang="en-US" dirty="0">
              <a:latin typeface="Georgia" charset="0"/>
              <a:ea typeface="Georgia" charset="0"/>
              <a:cs typeface="Georgia" charset="0"/>
            </a:endParaRPr>
          </a:p>
          <a:p>
            <a:pPr marL="502920"/>
            <a:r>
              <a:rPr lang="en-US" b="1" dirty="0">
                <a:solidFill>
                  <a:srgbClr val="FF0000"/>
                </a:solidFill>
                <a:latin typeface="Georgia" charset="0"/>
                <a:ea typeface="Georgia" charset="0"/>
                <a:cs typeface="Georgia" charset="0"/>
              </a:rPr>
              <a:t>Vanishing Gradient</a:t>
            </a:r>
            <a:r>
              <a:rPr lang="en-US" dirty="0">
                <a:latin typeface="Georgia" charset="0"/>
                <a:ea typeface="Georgia" charset="0"/>
                <a:cs typeface="Georgia" charset="0"/>
              </a:rPr>
              <a:t> Problem is a difficulty found in training certain Artificial Neural Networks with </a:t>
            </a:r>
            <a:r>
              <a:rPr lang="en-US" b="1" dirty="0">
                <a:latin typeface="Georgia" charset="0"/>
                <a:ea typeface="Georgia" charset="0"/>
                <a:cs typeface="Georgia" charset="0"/>
              </a:rPr>
              <a:t>gradient</a:t>
            </a:r>
            <a:r>
              <a:rPr lang="en-US" dirty="0">
                <a:latin typeface="Georgia" charset="0"/>
                <a:ea typeface="Georgia" charset="0"/>
                <a:cs typeface="Georgia" charset="0"/>
              </a:rPr>
              <a:t> based methods (e.g. Back Propagation). Gradient based methods learn a parameter's value by understanding how a small change in the parameter's value will affect the network's output. </a:t>
            </a:r>
            <a:r>
              <a:rPr lang="en-US" dirty="0">
                <a:solidFill>
                  <a:srgbClr val="FF0000"/>
                </a:solidFill>
                <a:latin typeface="Georgia" charset="0"/>
                <a:ea typeface="Georgia" charset="0"/>
                <a:cs typeface="Georgia" charset="0"/>
              </a:rPr>
              <a:t>If a change in the parameter's value causes very small change in the network's output - the network just can't learn the parameter effectively</a:t>
            </a:r>
            <a:r>
              <a:rPr lang="en-US" dirty="0">
                <a:latin typeface="Georgia" charset="0"/>
                <a:ea typeface="Georgia" charset="0"/>
                <a:cs typeface="Georgia" charset="0"/>
              </a:rPr>
              <a:t> </a:t>
            </a:r>
            <a:r>
              <a:rPr lang="en-US" sz="2600" dirty="0">
                <a:latin typeface="Georgia" charset="0"/>
                <a:ea typeface="Georgia" charset="0"/>
                <a:cs typeface="Georgia" charset="0"/>
                <a:hlinkClick r:id="rId2"/>
              </a:rPr>
              <a:t>https://www.quora.com/What-is-the-vanishing-gradient-problem</a:t>
            </a:r>
            <a:endParaRPr lang="en-US" sz="2600" dirty="0">
              <a:latin typeface="Georgia" charset="0"/>
              <a:ea typeface="Georgia" charset="0"/>
              <a:cs typeface="Georgia"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80525" y="1620174"/>
            <a:ext cx="349250" cy="436563"/>
          </a:xfrm>
          <a:prstGeom prst="rect">
            <a:avLst/>
          </a:prstGeom>
        </p:spPr>
      </p:pic>
    </p:spTree>
    <p:extLst>
      <p:ext uri="{BB962C8B-B14F-4D97-AF65-F5344CB8AC3E}">
        <p14:creationId xmlns:p14="http://schemas.microsoft.com/office/powerpoint/2010/main" val="1979413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Georgia" charset="0"/>
                <a:ea typeface="Georgia" charset="0"/>
                <a:cs typeface="Georgia" charset="0"/>
              </a:rPr>
              <a:t>RNN vs. LSTM: </a:t>
            </a:r>
            <a:r>
              <a:rPr lang="en-US" u="sng" dirty="0">
                <a:latin typeface="Georgia" charset="0"/>
                <a:ea typeface="Georgia" charset="0"/>
                <a:cs typeface="Georgia" charset="0"/>
                <a:hlinkClick r:id="rId2"/>
              </a:rPr>
              <a:t>Long short-term memory</a:t>
            </a:r>
            <a:endParaRPr lang="en-US" dirty="0"/>
          </a:p>
        </p:txBody>
      </p:sp>
      <p:sp>
        <p:nvSpPr>
          <p:cNvPr id="3" name="Content Placeholder 2"/>
          <p:cNvSpPr>
            <a:spLocks noGrp="1"/>
          </p:cNvSpPr>
          <p:nvPr>
            <p:ph idx="1"/>
          </p:nvPr>
        </p:nvSpPr>
        <p:spPr/>
        <p:txBody>
          <a:bodyPr/>
          <a:lstStyle/>
          <a:p>
            <a:r>
              <a:rPr lang="en-US" dirty="0">
                <a:latin typeface="Georgia" charset="0"/>
                <a:ea typeface="Georgia" charset="0"/>
                <a:cs typeface="Georgia" charset="0"/>
              </a:rPr>
              <a:t>The </a:t>
            </a:r>
            <a:r>
              <a:rPr lang="en-US" dirty="0">
                <a:solidFill>
                  <a:srgbClr val="FF0000"/>
                </a:solidFill>
                <a:latin typeface="Georgia" charset="0"/>
                <a:ea typeface="Georgia" charset="0"/>
                <a:cs typeface="Georgia" charset="0"/>
              </a:rPr>
              <a:t>vanishing/exploding gradient </a:t>
            </a:r>
            <a:r>
              <a:rPr lang="en-US" dirty="0">
                <a:latin typeface="Georgia" charset="0"/>
                <a:ea typeface="Georgia" charset="0"/>
                <a:cs typeface="Georgia" charset="0"/>
              </a:rPr>
              <a:t>problem.</a:t>
            </a:r>
          </a:p>
          <a:p>
            <a:r>
              <a:rPr lang="en-US" dirty="0">
                <a:latin typeface="Georgia" charset="0"/>
                <a:ea typeface="Georgia" charset="0"/>
                <a:cs typeface="Georgia" charset="0"/>
              </a:rPr>
              <a:t>To fix the exploding gradient problem, </a:t>
            </a:r>
          </a:p>
          <a:p>
            <a:pPr lvl="1"/>
            <a:r>
              <a:rPr lang="en-US" dirty="0">
                <a:latin typeface="Georgia" charset="0"/>
                <a:ea typeface="Georgia" charset="0"/>
                <a:cs typeface="Georgia" charset="0"/>
              </a:rPr>
              <a:t>Do a </a:t>
            </a:r>
            <a:r>
              <a:rPr lang="en-US" b="1" dirty="0">
                <a:latin typeface="Georgia" charset="0"/>
                <a:ea typeface="Georgia" charset="0"/>
                <a:cs typeface="Georgia" charset="0"/>
              </a:rPr>
              <a:t>gradient clipping</a:t>
            </a:r>
            <a:r>
              <a:rPr lang="en-US" dirty="0">
                <a:latin typeface="Georgia" charset="0"/>
                <a:ea typeface="Georgia" charset="0"/>
                <a:cs typeface="Georgia" charset="0"/>
              </a:rPr>
              <a:t>, that will </a:t>
            </a:r>
            <a:r>
              <a:rPr lang="en-US" dirty="0">
                <a:solidFill>
                  <a:srgbClr val="FF0000"/>
                </a:solidFill>
                <a:latin typeface="Georgia" charset="0"/>
                <a:ea typeface="Georgia" charset="0"/>
                <a:cs typeface="Georgia" charset="0"/>
              </a:rPr>
              <a:t>allow only a maximum gradient value.</a:t>
            </a:r>
          </a:p>
          <a:p>
            <a:r>
              <a:rPr lang="en-US" dirty="0">
                <a:latin typeface="Georgia" charset="0"/>
                <a:ea typeface="Georgia" charset="0"/>
                <a:cs typeface="Georgia" charset="0"/>
              </a:rPr>
              <a:t>This highway for the gradients is called Cell-State, so one difference compared to </a:t>
            </a:r>
          </a:p>
          <a:p>
            <a:pPr lvl="1"/>
            <a:r>
              <a:rPr lang="en-US" dirty="0">
                <a:latin typeface="Georgia" charset="0"/>
                <a:ea typeface="Georgia" charset="0"/>
                <a:cs typeface="Georgia" charset="0"/>
              </a:rPr>
              <a:t>RNN has </a:t>
            </a:r>
            <a:r>
              <a:rPr lang="en-US" dirty="0">
                <a:solidFill>
                  <a:srgbClr val="FF0000"/>
                </a:solidFill>
                <a:latin typeface="Georgia" charset="0"/>
                <a:ea typeface="Georgia" charset="0"/>
                <a:cs typeface="Georgia" charset="0"/>
              </a:rPr>
              <a:t>only the </a:t>
            </a:r>
            <a:r>
              <a:rPr lang="en-US" b="1" dirty="0">
                <a:solidFill>
                  <a:srgbClr val="FF0000"/>
                </a:solidFill>
                <a:latin typeface="Georgia" charset="0"/>
                <a:ea typeface="Georgia" charset="0"/>
                <a:cs typeface="Georgia" charset="0"/>
              </a:rPr>
              <a:t>state flowing</a:t>
            </a:r>
            <a:r>
              <a:rPr lang="en-US" dirty="0">
                <a:latin typeface="Georgia" charset="0"/>
                <a:ea typeface="Georgia" charset="0"/>
                <a:cs typeface="Georgia" charset="0"/>
              </a:rPr>
              <a:t>, </a:t>
            </a:r>
          </a:p>
          <a:p>
            <a:pPr lvl="1"/>
            <a:r>
              <a:rPr lang="en-US" dirty="0">
                <a:latin typeface="Georgia" charset="0"/>
                <a:ea typeface="Georgia" charset="0"/>
                <a:cs typeface="Georgia" charset="0"/>
              </a:rPr>
              <a:t>LSTM has </a:t>
            </a:r>
            <a:r>
              <a:rPr lang="en-US" b="1" dirty="0">
                <a:solidFill>
                  <a:srgbClr val="FF0000"/>
                </a:solidFill>
                <a:latin typeface="Georgia" charset="0"/>
                <a:ea typeface="Georgia" charset="0"/>
                <a:cs typeface="Georgia" charset="0"/>
              </a:rPr>
              <a:t>states and the cell state</a:t>
            </a:r>
            <a:r>
              <a:rPr lang="en-US" b="1" dirty="0">
                <a:latin typeface="Georgia" charset="0"/>
                <a:ea typeface="Georgia" charset="0"/>
                <a:cs typeface="Georgia" charset="0"/>
              </a:rPr>
              <a:t> </a:t>
            </a:r>
            <a:r>
              <a:rPr lang="en-US" dirty="0">
                <a:latin typeface="Georgia" charset="0"/>
                <a:ea typeface="Georgia" charset="0"/>
                <a:cs typeface="Georgia" charset="0"/>
              </a:rPr>
              <a:t>(</a:t>
            </a:r>
            <a:r>
              <a:rPr lang="en-US" b="1" dirty="0">
                <a:latin typeface="Georgia" charset="0"/>
                <a:ea typeface="Georgia" charset="0"/>
                <a:cs typeface="Georgia" charset="0"/>
              </a:rPr>
              <a:t>memory-based networks</a:t>
            </a:r>
            <a:r>
              <a:rPr lang="en-US" dirty="0">
                <a:latin typeface="Georgia" charset="0"/>
                <a:ea typeface="Georgia" charset="0"/>
                <a:cs typeface="Georgia" charset="0"/>
              </a:rPr>
              <a:t>)</a:t>
            </a:r>
          </a:p>
        </p:txBody>
      </p:sp>
    </p:spTree>
    <p:extLst>
      <p:ext uri="{BB962C8B-B14F-4D97-AF65-F5344CB8AC3E}">
        <p14:creationId xmlns:p14="http://schemas.microsoft.com/office/powerpoint/2010/main" val="9949779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lstStyle/>
          <a:p>
            <a:r>
              <a:rPr lang="en-US" dirty="0">
                <a:latin typeface="Georgia" charset="0"/>
                <a:ea typeface="Georgia" charset="0"/>
                <a:cs typeface="Georgia" charset="0"/>
              </a:rPr>
              <a:t>LSTM: </a:t>
            </a:r>
            <a:r>
              <a:rPr lang="en-US" u="sng" dirty="0">
                <a:latin typeface="Georgia" charset="0"/>
                <a:ea typeface="Georgia" charset="0"/>
                <a:cs typeface="Georgia" charset="0"/>
                <a:hlinkClick r:id="rId2"/>
              </a:rPr>
              <a:t>Long short-term memory</a:t>
            </a:r>
            <a:endParaRPr lang="en-US" dirty="0">
              <a:latin typeface="Georgia" charset="0"/>
              <a:ea typeface="Georgia" charset="0"/>
              <a:cs typeface="Georgia" charset="0"/>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50172"/>
            <a:ext cx="6769100" cy="4724400"/>
          </a:xfrm>
          <a:prstGeom prst="rect">
            <a:avLst/>
          </a:prstGeom>
        </p:spPr>
      </p:pic>
      <p:pic>
        <p:nvPicPr>
          <p:cNvPr id="6" name="Content Placeholder 5"/>
          <p:cNvPicPr>
            <a:picLocks noGrp="1" noChangeAspect="1"/>
          </p:cNvPicPr>
          <p:nvPr>
            <p:ph idx="1"/>
          </p:nvPr>
        </p:nvPicPr>
        <p:blipFill rotWithShape="1">
          <a:blip r:embed="rId4">
            <a:extLst>
              <a:ext uri="{28A0092B-C50C-407E-A947-70E740481C1C}">
                <a14:useLocalDpi xmlns:a14="http://schemas.microsoft.com/office/drawing/2010/main" val="0"/>
              </a:ext>
            </a:extLst>
          </a:blip>
          <a:srcRect r="31328"/>
          <a:stretch/>
        </p:blipFill>
        <p:spPr>
          <a:xfrm>
            <a:off x="6096000" y="4872733"/>
            <a:ext cx="5762625" cy="1833239"/>
          </a:xfrm>
        </p:spPr>
      </p:pic>
      <p:sp>
        <p:nvSpPr>
          <p:cNvPr id="8" name="Rectangle 7"/>
          <p:cNvSpPr/>
          <p:nvPr/>
        </p:nvSpPr>
        <p:spPr>
          <a:xfrm>
            <a:off x="6265863" y="1695451"/>
            <a:ext cx="5592762" cy="3416320"/>
          </a:xfrm>
          <a:prstGeom prst="rect">
            <a:avLst/>
          </a:prstGeom>
        </p:spPr>
        <p:txBody>
          <a:bodyPr wrap="square">
            <a:spAutoFit/>
          </a:bodyPr>
          <a:lstStyle/>
          <a:p>
            <a:r>
              <a:rPr lang="en-US" sz="2400" dirty="0">
                <a:latin typeface="Georgia" charset="0"/>
                <a:ea typeface="Georgia" charset="0"/>
                <a:cs typeface="Georgia" charset="0"/>
              </a:rPr>
              <a:t>LSTMs are recurrent networks where </a:t>
            </a:r>
            <a:r>
              <a:rPr lang="en-US" sz="2400" u="sng" dirty="0">
                <a:latin typeface="Georgia" charset="0"/>
                <a:ea typeface="Georgia" charset="0"/>
                <a:cs typeface="Georgia" charset="0"/>
              </a:rPr>
              <a:t>each neuron is replaced by </a:t>
            </a:r>
            <a:r>
              <a:rPr lang="en-US" sz="2400" u="sng" dirty="0">
                <a:solidFill>
                  <a:srgbClr val="FF0000"/>
                </a:solidFill>
                <a:latin typeface="Georgia" charset="0"/>
                <a:ea typeface="Georgia" charset="0"/>
                <a:cs typeface="Georgia" charset="0"/>
              </a:rPr>
              <a:t>a memory unit</a:t>
            </a:r>
            <a:r>
              <a:rPr lang="en-US" sz="2400" dirty="0">
                <a:latin typeface="Georgia" charset="0"/>
                <a:ea typeface="Georgia" charset="0"/>
                <a:cs typeface="Georgia" charset="0"/>
              </a:rPr>
              <a:t>. </a:t>
            </a:r>
          </a:p>
          <a:p>
            <a:pPr lvl="1"/>
            <a:r>
              <a:rPr lang="en-US" sz="2400" dirty="0">
                <a:latin typeface="Georgia" charset="0"/>
                <a:ea typeface="Georgia" charset="0"/>
                <a:cs typeface="Georgia" charset="0"/>
              </a:rPr>
              <a:t>The unit contains an </a:t>
            </a:r>
            <a:r>
              <a:rPr lang="en-US" sz="2400" u="sng" dirty="0">
                <a:solidFill>
                  <a:srgbClr val="FF0000"/>
                </a:solidFill>
                <a:latin typeface="Georgia" charset="0"/>
                <a:ea typeface="Georgia" charset="0"/>
                <a:cs typeface="Georgia" charset="0"/>
              </a:rPr>
              <a:t>actual neuron </a:t>
            </a:r>
            <a:r>
              <a:rPr lang="en-US" sz="2400" dirty="0">
                <a:solidFill>
                  <a:srgbClr val="FF0000"/>
                </a:solidFill>
                <a:latin typeface="Georgia" charset="0"/>
                <a:ea typeface="Georgia" charset="0"/>
                <a:cs typeface="Georgia" charset="0"/>
              </a:rPr>
              <a:t>with a recurrent self-connection</a:t>
            </a:r>
            <a:r>
              <a:rPr lang="en-US" sz="2400" dirty="0">
                <a:latin typeface="Georgia" charset="0"/>
                <a:ea typeface="Georgia" charset="0"/>
                <a:cs typeface="Georgia" charset="0"/>
              </a:rPr>
              <a:t>. </a:t>
            </a:r>
          </a:p>
          <a:p>
            <a:pPr lvl="1"/>
            <a:r>
              <a:rPr lang="en-US" sz="2400" dirty="0">
                <a:latin typeface="Georgia" charset="0"/>
                <a:ea typeface="Georgia" charset="0"/>
                <a:cs typeface="Georgia" charset="0"/>
              </a:rPr>
              <a:t>The activations of those neurons within the memory units are </a:t>
            </a:r>
            <a:r>
              <a:rPr lang="en-US" sz="2400" dirty="0">
                <a:solidFill>
                  <a:srgbClr val="FF0000"/>
                </a:solidFill>
                <a:latin typeface="Georgia" charset="0"/>
                <a:ea typeface="Georgia" charset="0"/>
                <a:cs typeface="Georgia" charset="0"/>
              </a:rPr>
              <a:t>the state of the LSTM network</a:t>
            </a:r>
            <a:r>
              <a:rPr lang="en-US" sz="2400" dirty="0">
                <a:latin typeface="Georgia" charset="0"/>
                <a:ea typeface="Georgia" charset="0"/>
                <a:cs typeface="Georgia" charset="0"/>
              </a:rPr>
              <a:t>.</a:t>
            </a:r>
          </a:p>
          <a:p>
            <a:endParaRPr lang="en-US" sz="2400" dirty="0">
              <a:latin typeface="Georgia" charset="0"/>
              <a:ea typeface="Georgia" charset="0"/>
              <a:cs typeface="Georgia" charset="0"/>
            </a:endParaRPr>
          </a:p>
        </p:txBody>
      </p:sp>
    </p:spTree>
    <p:extLst>
      <p:ext uri="{BB962C8B-B14F-4D97-AF65-F5344CB8AC3E}">
        <p14:creationId xmlns:p14="http://schemas.microsoft.com/office/powerpoint/2010/main" val="16353394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922338" y="124609"/>
            <a:ext cx="10515600" cy="1325563"/>
          </a:xfrm>
        </p:spPr>
        <p:txBody>
          <a:bodyPr/>
          <a:lstStyle/>
          <a:p>
            <a:r>
              <a:rPr lang="en-US" dirty="0">
                <a:latin typeface="Georgia" charset="0"/>
                <a:ea typeface="Georgia" charset="0"/>
                <a:cs typeface="Georgia" charset="0"/>
              </a:rPr>
              <a:t>LSTM: </a:t>
            </a:r>
            <a:r>
              <a:rPr lang="en-US" u="sng" dirty="0">
                <a:latin typeface="Georgia" charset="0"/>
                <a:ea typeface="Georgia" charset="0"/>
                <a:cs typeface="Georgia" charset="0"/>
                <a:hlinkClick r:id="rId2"/>
              </a:rPr>
              <a:t>Long short-term memory</a:t>
            </a:r>
            <a:endParaRPr lang="en-US" dirty="0">
              <a:latin typeface="Georgia" charset="0"/>
              <a:ea typeface="Georgia" charset="0"/>
              <a:cs typeface="Georgia" charset="0"/>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50172"/>
            <a:ext cx="6769100" cy="4724400"/>
          </a:xfrm>
          <a:prstGeom prst="rect">
            <a:avLst/>
          </a:prstGeom>
        </p:spPr>
      </p:pic>
      <p:pic>
        <p:nvPicPr>
          <p:cNvPr id="6" name="Content Placeholder 5"/>
          <p:cNvPicPr>
            <a:picLocks noGrp="1" noChangeAspect="1"/>
          </p:cNvPicPr>
          <p:nvPr>
            <p:ph idx="1"/>
          </p:nvPr>
        </p:nvPicPr>
        <p:blipFill rotWithShape="1">
          <a:blip r:embed="rId4">
            <a:extLst>
              <a:ext uri="{28A0092B-C50C-407E-A947-70E740481C1C}">
                <a14:useLocalDpi xmlns:a14="http://schemas.microsoft.com/office/drawing/2010/main" val="0"/>
              </a:ext>
            </a:extLst>
          </a:blip>
          <a:srcRect r="31328"/>
          <a:stretch/>
        </p:blipFill>
        <p:spPr>
          <a:xfrm>
            <a:off x="6180137" y="1093228"/>
            <a:ext cx="5762625" cy="1833239"/>
          </a:xfrm>
        </p:spPr>
      </p:pic>
      <p:sp>
        <p:nvSpPr>
          <p:cNvPr id="8" name="Rectangle 7"/>
          <p:cNvSpPr/>
          <p:nvPr/>
        </p:nvSpPr>
        <p:spPr>
          <a:xfrm>
            <a:off x="6516688" y="2775735"/>
            <a:ext cx="5173662" cy="4154984"/>
          </a:xfrm>
          <a:prstGeom prst="rect">
            <a:avLst/>
          </a:prstGeom>
        </p:spPr>
        <p:txBody>
          <a:bodyPr wrap="square">
            <a:spAutoFit/>
          </a:bodyPr>
          <a:lstStyle/>
          <a:p>
            <a:r>
              <a:rPr lang="en-US" sz="2400" dirty="0">
                <a:latin typeface="Georgia" charset="0"/>
                <a:ea typeface="Georgia" charset="0"/>
                <a:cs typeface="Georgia" charset="0"/>
              </a:rPr>
              <a:t>The memory unit receives input from the other memory units. </a:t>
            </a:r>
          </a:p>
          <a:p>
            <a:pPr lvl="1"/>
            <a:r>
              <a:rPr lang="en-US" sz="2400" b="1" dirty="0">
                <a:latin typeface="Georgia" charset="0"/>
                <a:ea typeface="Georgia" charset="0"/>
                <a:cs typeface="Georgia" charset="0"/>
              </a:rPr>
              <a:t>Input Gate</a:t>
            </a:r>
            <a:r>
              <a:rPr lang="en-US" sz="2400" dirty="0">
                <a:latin typeface="Georgia" charset="0"/>
                <a:ea typeface="Georgia" charset="0"/>
                <a:cs typeface="Georgia" charset="0"/>
              </a:rPr>
              <a:t>: computes </a:t>
            </a:r>
            <a:r>
              <a:rPr lang="en-US" sz="2400" dirty="0">
                <a:solidFill>
                  <a:srgbClr val="FF0000"/>
                </a:solidFill>
                <a:latin typeface="Georgia" charset="0"/>
                <a:ea typeface="Georgia" charset="0"/>
                <a:cs typeface="Georgia" charset="0"/>
              </a:rPr>
              <a:t>how much of the input</a:t>
            </a:r>
            <a:r>
              <a:rPr lang="en-US" sz="2400" dirty="0">
                <a:latin typeface="Georgia" charset="0"/>
                <a:ea typeface="Georgia" charset="0"/>
                <a:cs typeface="Georgia" charset="0"/>
              </a:rPr>
              <a:t> to forward to the actual neuron, </a:t>
            </a:r>
          </a:p>
          <a:p>
            <a:pPr lvl="1"/>
            <a:r>
              <a:rPr lang="en-US" sz="2400" b="1" dirty="0">
                <a:latin typeface="Georgia" charset="0"/>
                <a:ea typeface="Georgia" charset="0"/>
                <a:cs typeface="Georgia" charset="0"/>
              </a:rPr>
              <a:t>Forget Gate</a:t>
            </a:r>
            <a:r>
              <a:rPr lang="en-US" sz="2400" dirty="0">
                <a:latin typeface="Georgia" charset="0"/>
                <a:ea typeface="Georgia" charset="0"/>
                <a:cs typeface="Georgia" charset="0"/>
              </a:rPr>
              <a:t>: Compute </a:t>
            </a:r>
            <a:r>
              <a:rPr lang="en-US" sz="2400" dirty="0">
                <a:solidFill>
                  <a:srgbClr val="FF0000"/>
                </a:solidFill>
                <a:latin typeface="Georgia" charset="0"/>
                <a:ea typeface="Georgia" charset="0"/>
                <a:cs typeface="Georgia" charset="0"/>
              </a:rPr>
              <a:t>how much of the neuron’s previous activation</a:t>
            </a:r>
            <a:r>
              <a:rPr lang="en-US" sz="2400" dirty="0">
                <a:latin typeface="Georgia" charset="0"/>
                <a:ea typeface="Georgia" charset="0"/>
                <a:cs typeface="Georgia" charset="0"/>
              </a:rPr>
              <a:t> to keep, and </a:t>
            </a:r>
          </a:p>
          <a:p>
            <a:pPr lvl="1"/>
            <a:r>
              <a:rPr lang="en-US" sz="2400" b="1" dirty="0">
                <a:latin typeface="Georgia" charset="0"/>
                <a:ea typeface="Georgia" charset="0"/>
                <a:cs typeface="Georgia" charset="0"/>
              </a:rPr>
              <a:t>Output Gate</a:t>
            </a:r>
            <a:r>
              <a:rPr lang="en-US" sz="2400" dirty="0">
                <a:latin typeface="Georgia" charset="0"/>
                <a:ea typeface="Georgia" charset="0"/>
                <a:cs typeface="Georgia" charset="0"/>
              </a:rPr>
              <a:t>: compute </a:t>
            </a:r>
            <a:r>
              <a:rPr lang="en-US" sz="2400" dirty="0">
                <a:solidFill>
                  <a:srgbClr val="FF0000"/>
                </a:solidFill>
                <a:latin typeface="Georgia" charset="0"/>
                <a:ea typeface="Georgia" charset="0"/>
                <a:cs typeface="Georgia" charset="0"/>
              </a:rPr>
              <a:t>how much of its activation to output</a:t>
            </a:r>
            <a:r>
              <a:rPr lang="en-US" sz="2400" dirty="0">
                <a:latin typeface="Georgia" charset="0"/>
                <a:ea typeface="Georgia" charset="0"/>
                <a:cs typeface="Georgia" charset="0"/>
              </a:rPr>
              <a:t>.</a:t>
            </a:r>
          </a:p>
          <a:p>
            <a:endParaRPr lang="en-US" sz="2400" dirty="0">
              <a:latin typeface="Georgia" charset="0"/>
              <a:ea typeface="Georgia" charset="0"/>
              <a:cs typeface="Georgia" charset="0"/>
            </a:endParaRPr>
          </a:p>
        </p:txBody>
      </p:sp>
    </p:spTree>
    <p:extLst>
      <p:ext uri="{BB962C8B-B14F-4D97-AF65-F5344CB8AC3E}">
        <p14:creationId xmlns:p14="http://schemas.microsoft.com/office/powerpoint/2010/main" val="11376238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lstStyle/>
          <a:p>
            <a:r>
              <a:rPr lang="en-US" dirty="0">
                <a:latin typeface="Georgia" charset="0"/>
                <a:ea typeface="Georgia" charset="0"/>
                <a:cs typeface="Georgia" charset="0"/>
              </a:rPr>
              <a:t>LSTM: </a:t>
            </a:r>
            <a:r>
              <a:rPr lang="en-US" u="sng" dirty="0">
                <a:latin typeface="Georgia" charset="0"/>
                <a:ea typeface="Georgia" charset="0"/>
                <a:cs typeface="Georgia" charset="0"/>
                <a:hlinkClick r:id="rId2"/>
              </a:rPr>
              <a:t>Long short-term memory</a:t>
            </a:r>
            <a:endParaRPr lang="en-US" dirty="0">
              <a:latin typeface="Georgia" charset="0"/>
              <a:ea typeface="Georgia" charset="0"/>
              <a:cs typeface="Georgia" charset="0"/>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50172"/>
            <a:ext cx="6769100" cy="4724400"/>
          </a:xfrm>
          <a:prstGeom prst="rect">
            <a:avLst/>
          </a:prstGeom>
        </p:spPr>
      </p:pic>
      <p:pic>
        <p:nvPicPr>
          <p:cNvPr id="6" name="Content Placeholder 5"/>
          <p:cNvPicPr>
            <a:picLocks noGrp="1" noChangeAspect="1"/>
          </p:cNvPicPr>
          <p:nvPr>
            <p:ph idx="1"/>
          </p:nvPr>
        </p:nvPicPr>
        <p:blipFill rotWithShape="1">
          <a:blip r:embed="rId4">
            <a:extLst>
              <a:ext uri="{28A0092B-C50C-407E-A947-70E740481C1C}">
                <a14:useLocalDpi xmlns:a14="http://schemas.microsoft.com/office/drawing/2010/main" val="0"/>
              </a:ext>
            </a:extLst>
          </a:blip>
          <a:srcRect r="31328"/>
          <a:stretch/>
        </p:blipFill>
        <p:spPr>
          <a:xfrm>
            <a:off x="6180138" y="1450172"/>
            <a:ext cx="5762625" cy="1833239"/>
          </a:xfrm>
        </p:spPr>
      </p:pic>
      <p:sp>
        <p:nvSpPr>
          <p:cNvPr id="8" name="Rectangle 7"/>
          <p:cNvSpPr/>
          <p:nvPr/>
        </p:nvSpPr>
        <p:spPr>
          <a:xfrm>
            <a:off x="6474619" y="3283411"/>
            <a:ext cx="5762625" cy="3139321"/>
          </a:xfrm>
          <a:prstGeom prst="rect">
            <a:avLst/>
          </a:prstGeom>
        </p:spPr>
        <p:txBody>
          <a:bodyPr wrap="square">
            <a:spAutoFit/>
          </a:bodyPr>
          <a:lstStyle/>
          <a:p>
            <a:r>
              <a:rPr lang="en-US" sz="2200" dirty="0">
                <a:latin typeface="Georgia" charset="0"/>
                <a:ea typeface="Georgia" charset="0"/>
                <a:cs typeface="Georgia" charset="0"/>
              </a:rPr>
              <a:t>the output of a memory unit is computed by taking its state, </a:t>
            </a:r>
          </a:p>
          <a:p>
            <a:pPr lvl="1"/>
            <a:r>
              <a:rPr lang="en-US" sz="2200" dirty="0">
                <a:latin typeface="Georgia" charset="0"/>
                <a:ea typeface="Georgia" charset="0"/>
                <a:cs typeface="Georgia" charset="0"/>
              </a:rPr>
              <a:t>applying an </a:t>
            </a:r>
            <a:r>
              <a:rPr lang="en-US" sz="2200" dirty="0">
                <a:solidFill>
                  <a:srgbClr val="FF0000"/>
                </a:solidFill>
                <a:latin typeface="Georgia" charset="0"/>
                <a:ea typeface="Georgia" charset="0"/>
                <a:cs typeface="Georgia" charset="0"/>
              </a:rPr>
              <a:t>activation function</a:t>
            </a:r>
            <a:r>
              <a:rPr lang="en-US" sz="2200" dirty="0">
                <a:latin typeface="Georgia" charset="0"/>
                <a:ea typeface="Georgia" charset="0"/>
                <a:cs typeface="Georgia" charset="0"/>
              </a:rPr>
              <a:t>, and </a:t>
            </a:r>
          </a:p>
          <a:p>
            <a:pPr lvl="1"/>
            <a:r>
              <a:rPr lang="en-US" sz="2200" dirty="0">
                <a:latin typeface="Georgia" charset="0"/>
                <a:ea typeface="Georgia" charset="0"/>
                <a:cs typeface="Georgia" charset="0"/>
              </a:rPr>
              <a:t>multiplying the result by the </a:t>
            </a:r>
            <a:r>
              <a:rPr lang="en-US" sz="2200" dirty="0">
                <a:solidFill>
                  <a:srgbClr val="FF0000"/>
                </a:solidFill>
                <a:latin typeface="Georgia" charset="0"/>
                <a:ea typeface="Georgia" charset="0"/>
                <a:cs typeface="Georgia" charset="0"/>
              </a:rPr>
              <a:t>output gate</a:t>
            </a:r>
            <a:r>
              <a:rPr lang="en-US" sz="2200" dirty="0">
                <a:latin typeface="Georgia" charset="0"/>
                <a:ea typeface="Georgia" charset="0"/>
                <a:cs typeface="Georgia" charset="0"/>
              </a:rPr>
              <a:t>. </a:t>
            </a:r>
          </a:p>
          <a:p>
            <a:pPr lvl="1"/>
            <a:r>
              <a:rPr lang="en-US" sz="2200" dirty="0">
                <a:latin typeface="Georgia" charset="0"/>
                <a:ea typeface="Georgia" charset="0"/>
                <a:cs typeface="Georgia" charset="0"/>
              </a:rPr>
              <a:t>The </a:t>
            </a:r>
            <a:r>
              <a:rPr lang="en-US" sz="2200" dirty="0">
                <a:solidFill>
                  <a:srgbClr val="FF0000"/>
                </a:solidFill>
                <a:latin typeface="Georgia" charset="0"/>
                <a:ea typeface="Georgia" charset="0"/>
                <a:cs typeface="Georgia" charset="0"/>
              </a:rPr>
              <a:t>vector of outputs from all memory units </a:t>
            </a:r>
            <a:r>
              <a:rPr lang="en-US" sz="2200" dirty="0">
                <a:latin typeface="Georgia" charset="0"/>
                <a:ea typeface="Georgia" charset="0"/>
                <a:cs typeface="Georgia" charset="0"/>
              </a:rPr>
              <a:t>is the output of the LSTM network. </a:t>
            </a:r>
          </a:p>
          <a:p>
            <a:pPr lvl="1"/>
            <a:r>
              <a:rPr lang="en-US" sz="2200" dirty="0">
                <a:latin typeface="Georgia" charset="0"/>
                <a:ea typeface="Georgia" charset="0"/>
                <a:cs typeface="Georgia" charset="0"/>
              </a:rPr>
              <a:t>in the very related GRU network, the </a:t>
            </a:r>
            <a:r>
              <a:rPr lang="en-US" sz="2200" dirty="0">
                <a:solidFill>
                  <a:srgbClr val="FF0000"/>
                </a:solidFill>
                <a:latin typeface="Georgia" charset="0"/>
                <a:ea typeface="Georgia" charset="0"/>
                <a:cs typeface="Georgia" charset="0"/>
              </a:rPr>
              <a:t>memory units</a:t>
            </a:r>
            <a:r>
              <a:rPr lang="en-US" sz="2200" dirty="0">
                <a:latin typeface="Georgia" charset="0"/>
                <a:ea typeface="Georgia" charset="0"/>
                <a:cs typeface="Georgia" charset="0"/>
              </a:rPr>
              <a:t> directly output their state.</a:t>
            </a:r>
          </a:p>
          <a:p>
            <a:endParaRPr lang="en-US" sz="2200" dirty="0">
              <a:latin typeface="Georgia" charset="0"/>
              <a:ea typeface="Georgia" charset="0"/>
              <a:cs typeface="Georgia" charset="0"/>
            </a:endParaRPr>
          </a:p>
        </p:txBody>
      </p:sp>
    </p:spTree>
    <p:extLst>
      <p:ext uri="{BB962C8B-B14F-4D97-AF65-F5344CB8AC3E}">
        <p14:creationId xmlns:p14="http://schemas.microsoft.com/office/powerpoint/2010/main" val="15810301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9550" y="365124"/>
            <a:ext cx="10515600" cy="1325563"/>
          </a:xfrm>
        </p:spPr>
        <p:txBody>
          <a:bodyPr/>
          <a:lstStyle/>
          <a:p>
            <a:r>
              <a:rPr lang="en-US" dirty="0">
                <a:latin typeface="Georgia" charset="0"/>
                <a:ea typeface="Georgia" charset="0"/>
                <a:cs typeface="Georgia" charset="0"/>
              </a:rPr>
              <a:t>RNN vs. LSTM</a:t>
            </a: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241947" y="1027906"/>
            <a:ext cx="6759428" cy="5291138"/>
          </a:xfrm>
        </p:spPr>
      </p:pic>
      <p:sp>
        <p:nvSpPr>
          <p:cNvPr id="5" name="Rectangle 4"/>
          <p:cNvSpPr/>
          <p:nvPr/>
        </p:nvSpPr>
        <p:spPr>
          <a:xfrm>
            <a:off x="962025" y="6396593"/>
            <a:ext cx="10039350" cy="369332"/>
          </a:xfrm>
          <a:prstGeom prst="rect">
            <a:avLst/>
          </a:prstGeom>
        </p:spPr>
        <p:txBody>
          <a:bodyPr wrap="square">
            <a:spAutoFit/>
          </a:bodyPr>
          <a:lstStyle/>
          <a:p>
            <a:r>
              <a:rPr lang="en-US" dirty="0"/>
              <a:t>https://</a:t>
            </a:r>
            <a:r>
              <a:rPr lang="en-US" dirty="0" err="1"/>
              <a:t>leonardoaraujosantos.gitbooks.io</a:t>
            </a:r>
            <a:r>
              <a:rPr lang="en-US" dirty="0"/>
              <a:t>/artificial-</a:t>
            </a:r>
            <a:r>
              <a:rPr lang="en-US" dirty="0" err="1"/>
              <a:t>inteligence</a:t>
            </a:r>
            <a:r>
              <a:rPr lang="en-US" dirty="0"/>
              <a:t>/content/</a:t>
            </a:r>
            <a:r>
              <a:rPr lang="en-US" dirty="0" err="1"/>
              <a:t>recurrent_neural_networks.html</a:t>
            </a:r>
            <a:endParaRPr lang="en-US" dirty="0"/>
          </a:p>
        </p:txBody>
      </p:sp>
    </p:spTree>
    <p:extLst>
      <p:ext uri="{BB962C8B-B14F-4D97-AF65-F5344CB8AC3E}">
        <p14:creationId xmlns:p14="http://schemas.microsoft.com/office/powerpoint/2010/main" val="3049878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p:nvPr/>
        </p:nvSpPr>
        <p:spPr>
          <a:xfrm>
            <a:off x="1" y="1138565"/>
            <a:ext cx="12191975" cy="4580857"/>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object 3">
            <a:extLst>
              <a:ext uri="{FF2B5EF4-FFF2-40B4-BE49-F238E27FC236}">
                <a16:creationId xmlns:a16="http://schemas.microsoft.com/office/drawing/2014/main" id="{02216DFC-AB7F-4860-A0B4-C00F46648506}"/>
              </a:ext>
            </a:extLst>
          </p:cNvPr>
          <p:cNvSpPr txBox="1">
            <a:spLocks/>
          </p:cNvSpPr>
          <p:nvPr/>
        </p:nvSpPr>
        <p:spPr>
          <a:xfrm>
            <a:off x="304801" y="362628"/>
            <a:ext cx="9701953" cy="755762"/>
          </a:xfrm>
          <a:prstGeom prst="rect">
            <a:avLst/>
          </a:prstGeom>
        </p:spPr>
        <p:txBody>
          <a:bodyPr vert="horz" wrap="square" lIns="0" tIns="16933" rIns="0" bIns="0" rtlCol="0" anchor="ctr">
            <a:spAutoFit/>
          </a:bodyPr>
          <a:lstStyle>
            <a:lvl1pPr algn="ctr" defTabSz="342900" rtl="0" eaLnBrk="1" latinLnBrk="0" hangingPunct="1">
              <a:spcBef>
                <a:spcPct val="0"/>
              </a:spcBef>
              <a:buNone/>
              <a:defRPr sz="3300" kern="1200">
                <a:solidFill>
                  <a:schemeClr val="tx1"/>
                </a:solidFill>
                <a:latin typeface="Helvetica"/>
                <a:ea typeface="+mj-ea"/>
                <a:cs typeface="Helvetica"/>
              </a:defRPr>
            </a:lvl1pPr>
          </a:lstStyle>
          <a:p>
            <a:pPr marL="16933" marR="0" lvl="0" indent="0" algn="l" defTabSz="342900" rtl="0" eaLnBrk="1" fontAlgn="auto" latinLnBrk="0" hangingPunct="1">
              <a:lnSpc>
                <a:spcPct val="100000"/>
              </a:lnSpc>
              <a:spcBef>
                <a:spcPts val="133"/>
              </a:spcBef>
              <a:spcAft>
                <a:spcPts val="0"/>
              </a:spcAft>
              <a:buClrTx/>
              <a:buSzTx/>
              <a:buFontTx/>
              <a:buNone/>
              <a:tabLst/>
              <a:defRPr/>
            </a:pPr>
            <a:r>
              <a:rPr kumimoji="0" lang="en-US" sz="4800" b="0" i="0" u="none" strike="noStrike" kern="1200" cap="none" spc="-13" normalizeH="0" baseline="0" noProof="0" dirty="0">
                <a:ln>
                  <a:noFill/>
                </a:ln>
                <a:solidFill>
                  <a:prstClr val="black"/>
                </a:solidFill>
                <a:effectLst/>
                <a:uLnTx/>
                <a:uFillTx/>
                <a:latin typeface="Georgia" panose="02040502050405020303" pitchFamily="18" charset="0"/>
                <a:ea typeface="+mj-ea"/>
                <a:cs typeface="Helvetica"/>
              </a:rPr>
              <a:t>Long Short-Term </a:t>
            </a:r>
            <a:r>
              <a:rPr kumimoji="0" lang="en-US" sz="4800" b="0" i="0" u="none" strike="noStrike" kern="1200" cap="none" spc="-7" normalizeH="0" baseline="0" noProof="0" dirty="0">
                <a:ln>
                  <a:noFill/>
                </a:ln>
                <a:solidFill>
                  <a:prstClr val="black"/>
                </a:solidFill>
                <a:effectLst/>
                <a:uLnTx/>
                <a:uFillTx/>
                <a:latin typeface="Georgia" panose="02040502050405020303" pitchFamily="18" charset="0"/>
                <a:ea typeface="+mj-ea"/>
                <a:cs typeface="Helvetica"/>
              </a:rPr>
              <a:t>Memory</a:t>
            </a:r>
            <a:r>
              <a:rPr kumimoji="0" lang="en-US" sz="4800" b="0" i="0" u="none" strike="noStrike" kern="1200" cap="none" spc="-107" normalizeH="0" baseline="0" noProof="0" dirty="0">
                <a:ln>
                  <a:noFill/>
                </a:ln>
                <a:solidFill>
                  <a:prstClr val="black"/>
                </a:solidFill>
                <a:effectLst/>
                <a:uLnTx/>
                <a:uFillTx/>
                <a:latin typeface="Georgia" panose="02040502050405020303" pitchFamily="18" charset="0"/>
                <a:ea typeface="+mj-ea"/>
                <a:cs typeface="Helvetica"/>
              </a:rPr>
              <a:t> </a:t>
            </a:r>
            <a:r>
              <a:rPr kumimoji="0" lang="en-US" sz="4800" b="0" i="0" u="none" strike="noStrike" kern="1200" cap="none" spc="-7" normalizeH="0" baseline="0" noProof="0" dirty="0">
                <a:ln>
                  <a:noFill/>
                </a:ln>
                <a:solidFill>
                  <a:prstClr val="black"/>
                </a:solidFill>
                <a:effectLst/>
                <a:uLnTx/>
                <a:uFillTx/>
                <a:latin typeface="Georgia" panose="02040502050405020303" pitchFamily="18" charset="0"/>
                <a:ea typeface="+mj-ea"/>
                <a:cs typeface="Helvetica"/>
              </a:rPr>
              <a:t>(LSTM)</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3E5445C6-DD42-4979-86FF-03730E8C6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734" y="321733"/>
            <a:ext cx="11573488" cy="6214534"/>
          </a:xfrm>
          <a:prstGeom prst="rect">
            <a:avLst/>
          </a:prstGeom>
          <a:solidFill>
            <a:schemeClr val="bg1">
              <a:lumMod val="75000"/>
              <a:lumOff val="25000"/>
            </a:schemeClr>
          </a:solidFill>
          <a:ln w="127000" cap="sq" cmpd="thinThick">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object 3"/>
          <p:cNvSpPr txBox="1">
            <a:spLocks noGrp="1"/>
          </p:cNvSpPr>
          <p:nvPr>
            <p:ph type="title"/>
          </p:nvPr>
        </p:nvSpPr>
        <p:spPr>
          <a:xfrm>
            <a:off x="1524000" y="1122362"/>
            <a:ext cx="9144000" cy="2840037"/>
          </a:xfrm>
          <a:prstGeom prst="rect">
            <a:avLst/>
          </a:prstGeom>
        </p:spPr>
        <p:txBody>
          <a:bodyPr vert="horz" lIns="91440" tIns="45720" rIns="91440" bIns="45720" rtlCol="0" anchor="b">
            <a:normAutofit/>
          </a:bodyPr>
          <a:lstStyle/>
          <a:p>
            <a:pPr marL="16933" algn="ctr"/>
            <a:r>
              <a:rPr lang="en-US" sz="5800" kern="1200">
                <a:solidFill>
                  <a:schemeClr val="tx1"/>
                </a:solidFill>
                <a:latin typeface="+mj-lt"/>
                <a:ea typeface="+mj-ea"/>
                <a:cs typeface="+mj-cs"/>
              </a:rPr>
              <a:t>Recurrent Neural Network</a:t>
            </a:r>
            <a:endParaRPr lang="en-US" sz="5800" kern="1200" spc="-93">
              <a:solidFill>
                <a:schemeClr val="tx1"/>
              </a:solidFill>
              <a:latin typeface="+mj-lt"/>
              <a:ea typeface="+mj-ea"/>
              <a:cs typeface="+mj-cs"/>
            </a:endParaRPr>
          </a:p>
        </p:txBody>
      </p:sp>
      <p:cxnSp>
        <p:nvCxnSpPr>
          <p:cNvPr id="12" name="Straight Connector 11">
            <a:extLst>
              <a:ext uri="{FF2B5EF4-FFF2-40B4-BE49-F238E27FC236}">
                <a16:creationId xmlns:a16="http://schemas.microsoft.com/office/drawing/2014/main" id="{45000665-DFC7-417E-8FD7-516A0F15C9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4109417"/>
            <a:ext cx="2743200" cy="0"/>
          </a:xfrm>
          <a:prstGeom prst="line">
            <a:avLst/>
          </a:prstGeom>
          <a:ln w="127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5283631"/>
      </p:ext>
    </p:extLst>
  </p:cSld>
  <p:clrMapOvr>
    <a:overrideClrMapping bg1="dk1" tx1="lt1" bg2="dk2" tx2="lt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5325" y="1079500"/>
            <a:ext cx="2647950" cy="1325563"/>
          </a:xfrm>
        </p:spPr>
        <p:txBody>
          <a:bodyPr>
            <a:normAutofit fontScale="90000"/>
          </a:bodyPr>
          <a:lstStyle/>
          <a:p>
            <a:r>
              <a:rPr lang="en-US" dirty="0">
                <a:latin typeface="Georgia" charset="0"/>
                <a:ea typeface="Georgia" charset="0"/>
                <a:cs typeface="Georgia" charset="0"/>
              </a:rPr>
              <a:t>LSTM: </a:t>
            </a:r>
            <a:r>
              <a:rPr lang="en-US" u="sng" dirty="0">
                <a:latin typeface="Georgia" charset="0"/>
                <a:ea typeface="Georgia" charset="0"/>
                <a:cs typeface="Georgia" charset="0"/>
                <a:hlinkClick r:id="rId2"/>
              </a:rPr>
              <a:t>Long short-term memory</a:t>
            </a:r>
            <a:endParaRPr lang="en-US" dirty="0">
              <a:latin typeface="Georgia" charset="0"/>
              <a:ea typeface="Georgia" charset="0"/>
              <a:cs typeface="Georgia" charset="0"/>
            </a:endParaRPr>
          </a:p>
        </p:txBody>
      </p:sp>
      <p:pic>
        <p:nvPicPr>
          <p:cNvPr id="5" name="Content Placeholder 4"/>
          <p:cNvPicPr>
            <a:picLocks noGrp="1" noChangeAspect="1"/>
          </p:cNvPicPr>
          <p:nvPr>
            <p:ph idx="1"/>
          </p:nvPr>
        </p:nvPicPr>
        <p:blipFill>
          <a:blip r:embed="rId3">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tretch>
            <a:fillRect/>
          </a:stretch>
        </p:blipFill>
        <p:spPr>
          <a:xfrm>
            <a:off x="4037845" y="365125"/>
            <a:ext cx="7535029" cy="6302665"/>
          </a:xfrm>
        </p:spPr>
      </p:pic>
    </p:spTree>
    <p:extLst>
      <p:ext uri="{BB962C8B-B14F-4D97-AF65-F5344CB8AC3E}">
        <p14:creationId xmlns:p14="http://schemas.microsoft.com/office/powerpoint/2010/main" val="42854055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4800" y="433954"/>
            <a:ext cx="10110893" cy="755762"/>
          </a:xfrm>
          <a:prstGeom prst="rect">
            <a:avLst/>
          </a:prstGeom>
        </p:spPr>
        <p:txBody>
          <a:bodyPr vert="horz" wrap="square" lIns="0" tIns="16933" rIns="0" bIns="0" rtlCol="0" anchor="ctr">
            <a:spAutoFit/>
          </a:bodyPr>
          <a:lstStyle/>
          <a:p>
            <a:pPr marL="16933">
              <a:lnSpc>
                <a:spcPct val="100000"/>
              </a:lnSpc>
              <a:spcBef>
                <a:spcPts val="133"/>
              </a:spcBef>
            </a:pPr>
            <a:r>
              <a:rPr sz="4800" spc="-200" dirty="0">
                <a:latin typeface="Georgia" panose="02040502050405020303" pitchFamily="18" charset="0"/>
                <a:cs typeface="Gill Sans MT"/>
              </a:rPr>
              <a:t>Long</a:t>
            </a:r>
            <a:r>
              <a:rPr lang="en-US" sz="4800" spc="-200" dirty="0">
                <a:latin typeface="Georgia" panose="02040502050405020303" pitchFamily="18" charset="0"/>
                <a:cs typeface="Gill Sans MT"/>
              </a:rPr>
              <a:t> </a:t>
            </a:r>
            <a:r>
              <a:rPr sz="4800" spc="-167" dirty="0">
                <a:latin typeface="Georgia" panose="02040502050405020303" pitchFamily="18" charset="0"/>
                <a:cs typeface="Gill Sans MT"/>
              </a:rPr>
              <a:t>Short</a:t>
            </a:r>
            <a:r>
              <a:rPr lang="en-US" sz="4800" spc="-167" dirty="0">
                <a:latin typeface="Georgia" panose="02040502050405020303" pitchFamily="18" charset="0"/>
                <a:cs typeface="Gill Sans MT"/>
              </a:rPr>
              <a:t> </a:t>
            </a:r>
            <a:r>
              <a:rPr sz="4800" spc="-360" dirty="0">
                <a:latin typeface="Georgia" panose="02040502050405020303" pitchFamily="18" charset="0"/>
                <a:cs typeface="Gill Sans MT"/>
              </a:rPr>
              <a:t>Term </a:t>
            </a:r>
            <a:r>
              <a:rPr sz="4800" spc="-107" dirty="0">
                <a:latin typeface="Georgia" panose="02040502050405020303" pitchFamily="18" charset="0"/>
                <a:cs typeface="Gill Sans MT"/>
              </a:rPr>
              <a:t>Memory</a:t>
            </a:r>
            <a:r>
              <a:rPr sz="4800" spc="-1053" dirty="0">
                <a:latin typeface="Georgia" panose="02040502050405020303" pitchFamily="18" charset="0"/>
                <a:cs typeface="Gill Sans MT"/>
              </a:rPr>
              <a:t> </a:t>
            </a:r>
            <a:r>
              <a:rPr sz="4800" spc="-333" dirty="0">
                <a:latin typeface="Georgia" panose="02040502050405020303" pitchFamily="18" charset="0"/>
                <a:cs typeface="Gill Sans MT"/>
              </a:rPr>
              <a:t>(LSTM) </a:t>
            </a:r>
            <a:r>
              <a:rPr sz="4800" spc="-53" dirty="0">
                <a:latin typeface="Georgia" panose="02040502050405020303" pitchFamily="18" charset="0"/>
                <a:cs typeface="Gill Sans MT"/>
              </a:rPr>
              <a:t>cell</a:t>
            </a:r>
          </a:p>
        </p:txBody>
      </p:sp>
      <p:sp>
        <p:nvSpPr>
          <p:cNvPr id="4" name="object 4"/>
          <p:cNvSpPr/>
          <p:nvPr/>
        </p:nvSpPr>
        <p:spPr>
          <a:xfrm>
            <a:off x="1294798" y="4368092"/>
            <a:ext cx="839893" cy="832273"/>
          </a:xfrm>
          <a:custGeom>
            <a:avLst/>
            <a:gdLst/>
            <a:ahLst/>
            <a:cxnLst/>
            <a:rect l="l" t="t" r="r" b="b"/>
            <a:pathLst>
              <a:path w="629919" h="624204">
                <a:moveTo>
                  <a:pt x="0" y="311849"/>
                </a:moveTo>
                <a:lnTo>
                  <a:pt x="3413" y="265767"/>
                </a:lnTo>
                <a:lnTo>
                  <a:pt x="13330" y="221784"/>
                </a:lnTo>
                <a:lnTo>
                  <a:pt x="29262" y="180383"/>
                </a:lnTo>
                <a:lnTo>
                  <a:pt x="50724" y="142046"/>
                </a:lnTo>
                <a:lnTo>
                  <a:pt x="77227" y="107255"/>
                </a:lnTo>
                <a:lnTo>
                  <a:pt x="108284" y="76493"/>
                </a:lnTo>
                <a:lnTo>
                  <a:pt x="143410" y="50242"/>
                </a:lnTo>
                <a:lnTo>
                  <a:pt x="182116" y="28984"/>
                </a:lnTo>
                <a:lnTo>
                  <a:pt x="223916" y="13203"/>
                </a:lnTo>
                <a:lnTo>
                  <a:pt x="268323" y="3381"/>
                </a:lnTo>
                <a:lnTo>
                  <a:pt x="314849" y="0"/>
                </a:lnTo>
                <a:lnTo>
                  <a:pt x="364399" y="3884"/>
                </a:lnTo>
                <a:lnTo>
                  <a:pt x="412283" y="15307"/>
                </a:lnTo>
                <a:lnTo>
                  <a:pt x="457656" y="33922"/>
                </a:lnTo>
                <a:lnTo>
                  <a:pt x="499670" y="59385"/>
                </a:lnTo>
                <a:lnTo>
                  <a:pt x="537481" y="91349"/>
                </a:lnTo>
                <a:lnTo>
                  <a:pt x="569745" y="128796"/>
                </a:lnTo>
                <a:lnTo>
                  <a:pt x="595449" y="170409"/>
                </a:lnTo>
                <a:lnTo>
                  <a:pt x="614243" y="215347"/>
                </a:lnTo>
                <a:lnTo>
                  <a:pt x="625776" y="262774"/>
                </a:lnTo>
                <a:lnTo>
                  <a:pt x="629698" y="311849"/>
                </a:lnTo>
                <a:lnTo>
                  <a:pt x="626284" y="357931"/>
                </a:lnTo>
                <a:lnTo>
                  <a:pt x="616368" y="401913"/>
                </a:lnTo>
                <a:lnTo>
                  <a:pt x="600435" y="443315"/>
                </a:lnTo>
                <a:lnTo>
                  <a:pt x="578974" y="481652"/>
                </a:lnTo>
                <a:lnTo>
                  <a:pt x="552471" y="516443"/>
                </a:lnTo>
                <a:lnTo>
                  <a:pt x="521413" y="547205"/>
                </a:lnTo>
                <a:lnTo>
                  <a:pt x="486288" y="573456"/>
                </a:lnTo>
                <a:lnTo>
                  <a:pt x="447582" y="594713"/>
                </a:lnTo>
                <a:lnTo>
                  <a:pt x="405782" y="610494"/>
                </a:lnTo>
                <a:lnTo>
                  <a:pt x="361375" y="620317"/>
                </a:lnTo>
                <a:lnTo>
                  <a:pt x="314849" y="623698"/>
                </a:lnTo>
                <a:lnTo>
                  <a:pt x="268323" y="620317"/>
                </a:lnTo>
                <a:lnTo>
                  <a:pt x="223916" y="610494"/>
                </a:lnTo>
                <a:lnTo>
                  <a:pt x="182116" y="594713"/>
                </a:lnTo>
                <a:lnTo>
                  <a:pt x="143410" y="573456"/>
                </a:lnTo>
                <a:lnTo>
                  <a:pt x="108284" y="547205"/>
                </a:lnTo>
                <a:lnTo>
                  <a:pt x="77227" y="516443"/>
                </a:lnTo>
                <a:lnTo>
                  <a:pt x="50724" y="481652"/>
                </a:lnTo>
                <a:lnTo>
                  <a:pt x="29262" y="443315"/>
                </a:lnTo>
                <a:lnTo>
                  <a:pt x="13330" y="401913"/>
                </a:lnTo>
                <a:lnTo>
                  <a:pt x="3413" y="357931"/>
                </a:lnTo>
                <a:lnTo>
                  <a:pt x="0" y="311849"/>
                </a:lnTo>
                <a:close/>
              </a:path>
            </a:pathLst>
          </a:custGeom>
          <a:ln w="19049">
            <a:solidFill>
              <a:srgbClr val="FF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object 5"/>
          <p:cNvSpPr/>
          <p:nvPr/>
        </p:nvSpPr>
        <p:spPr>
          <a:xfrm>
            <a:off x="3518426" y="4368092"/>
            <a:ext cx="839893" cy="832273"/>
          </a:xfrm>
          <a:custGeom>
            <a:avLst/>
            <a:gdLst/>
            <a:ahLst/>
            <a:cxnLst/>
            <a:rect l="l" t="t" r="r" b="b"/>
            <a:pathLst>
              <a:path w="629920" h="624204">
                <a:moveTo>
                  <a:pt x="0" y="311849"/>
                </a:moveTo>
                <a:lnTo>
                  <a:pt x="3414" y="265767"/>
                </a:lnTo>
                <a:lnTo>
                  <a:pt x="13331" y="221784"/>
                </a:lnTo>
                <a:lnTo>
                  <a:pt x="29264" y="180383"/>
                </a:lnTo>
                <a:lnTo>
                  <a:pt x="50727" y="142046"/>
                </a:lnTo>
                <a:lnTo>
                  <a:pt x="77231" y="107255"/>
                </a:lnTo>
                <a:lnTo>
                  <a:pt x="108289" y="76493"/>
                </a:lnTo>
                <a:lnTo>
                  <a:pt x="143415" y="50242"/>
                </a:lnTo>
                <a:lnTo>
                  <a:pt x="182121" y="28984"/>
                </a:lnTo>
                <a:lnTo>
                  <a:pt x="223921" y="13203"/>
                </a:lnTo>
                <a:lnTo>
                  <a:pt x="268325" y="3381"/>
                </a:lnTo>
                <a:lnTo>
                  <a:pt x="314849" y="0"/>
                </a:lnTo>
                <a:lnTo>
                  <a:pt x="364397" y="3884"/>
                </a:lnTo>
                <a:lnTo>
                  <a:pt x="412278" y="15307"/>
                </a:lnTo>
                <a:lnTo>
                  <a:pt x="457648" y="33922"/>
                </a:lnTo>
                <a:lnTo>
                  <a:pt x="499661" y="59385"/>
                </a:lnTo>
                <a:lnTo>
                  <a:pt x="537473" y="91349"/>
                </a:lnTo>
                <a:lnTo>
                  <a:pt x="569740" y="128796"/>
                </a:lnTo>
                <a:lnTo>
                  <a:pt x="595446" y="170409"/>
                </a:lnTo>
                <a:lnTo>
                  <a:pt x="614241" y="215347"/>
                </a:lnTo>
                <a:lnTo>
                  <a:pt x="625776" y="262774"/>
                </a:lnTo>
                <a:lnTo>
                  <a:pt x="629698" y="311849"/>
                </a:lnTo>
                <a:lnTo>
                  <a:pt x="626284" y="357931"/>
                </a:lnTo>
                <a:lnTo>
                  <a:pt x="616367" y="401913"/>
                </a:lnTo>
                <a:lnTo>
                  <a:pt x="600433" y="443315"/>
                </a:lnTo>
                <a:lnTo>
                  <a:pt x="578971" y="481652"/>
                </a:lnTo>
                <a:lnTo>
                  <a:pt x="552467" y="516443"/>
                </a:lnTo>
                <a:lnTo>
                  <a:pt x="521408" y="547205"/>
                </a:lnTo>
                <a:lnTo>
                  <a:pt x="486282" y="573456"/>
                </a:lnTo>
                <a:lnTo>
                  <a:pt x="447576" y="594713"/>
                </a:lnTo>
                <a:lnTo>
                  <a:pt x="405777" y="610494"/>
                </a:lnTo>
                <a:lnTo>
                  <a:pt x="361372" y="620317"/>
                </a:lnTo>
                <a:lnTo>
                  <a:pt x="314849" y="623698"/>
                </a:lnTo>
                <a:lnTo>
                  <a:pt x="268325" y="620317"/>
                </a:lnTo>
                <a:lnTo>
                  <a:pt x="223921" y="610494"/>
                </a:lnTo>
                <a:lnTo>
                  <a:pt x="182121" y="594713"/>
                </a:lnTo>
                <a:lnTo>
                  <a:pt x="143415" y="573456"/>
                </a:lnTo>
                <a:lnTo>
                  <a:pt x="108289" y="547205"/>
                </a:lnTo>
                <a:lnTo>
                  <a:pt x="77231" y="516443"/>
                </a:lnTo>
                <a:lnTo>
                  <a:pt x="50727" y="481652"/>
                </a:lnTo>
                <a:lnTo>
                  <a:pt x="29264" y="443315"/>
                </a:lnTo>
                <a:lnTo>
                  <a:pt x="13331" y="401913"/>
                </a:lnTo>
                <a:lnTo>
                  <a:pt x="3414" y="357931"/>
                </a:lnTo>
                <a:lnTo>
                  <a:pt x="0" y="311849"/>
                </a:lnTo>
                <a:close/>
              </a:path>
            </a:pathLst>
          </a:custGeom>
          <a:ln w="19049">
            <a:solidFill>
              <a:srgbClr val="FF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object 6"/>
          <p:cNvSpPr/>
          <p:nvPr/>
        </p:nvSpPr>
        <p:spPr>
          <a:xfrm>
            <a:off x="1953296" y="3689160"/>
            <a:ext cx="839893" cy="832273"/>
          </a:xfrm>
          <a:custGeom>
            <a:avLst/>
            <a:gdLst/>
            <a:ahLst/>
            <a:cxnLst/>
            <a:rect l="l" t="t" r="r" b="b"/>
            <a:pathLst>
              <a:path w="629919" h="624204">
                <a:moveTo>
                  <a:pt x="0" y="311849"/>
                </a:moveTo>
                <a:lnTo>
                  <a:pt x="3413" y="265767"/>
                </a:lnTo>
                <a:lnTo>
                  <a:pt x="13330" y="221784"/>
                </a:lnTo>
                <a:lnTo>
                  <a:pt x="29262" y="180383"/>
                </a:lnTo>
                <a:lnTo>
                  <a:pt x="50724" y="142046"/>
                </a:lnTo>
                <a:lnTo>
                  <a:pt x="77227" y="107255"/>
                </a:lnTo>
                <a:lnTo>
                  <a:pt x="108284" y="76493"/>
                </a:lnTo>
                <a:lnTo>
                  <a:pt x="143410" y="50242"/>
                </a:lnTo>
                <a:lnTo>
                  <a:pt x="182116" y="28984"/>
                </a:lnTo>
                <a:lnTo>
                  <a:pt x="223916" y="13203"/>
                </a:lnTo>
                <a:lnTo>
                  <a:pt x="268323" y="3381"/>
                </a:lnTo>
                <a:lnTo>
                  <a:pt x="314849" y="0"/>
                </a:lnTo>
                <a:lnTo>
                  <a:pt x="364399" y="3884"/>
                </a:lnTo>
                <a:lnTo>
                  <a:pt x="412283" y="15307"/>
                </a:lnTo>
                <a:lnTo>
                  <a:pt x="457656" y="33922"/>
                </a:lnTo>
                <a:lnTo>
                  <a:pt x="499670" y="59385"/>
                </a:lnTo>
                <a:lnTo>
                  <a:pt x="537481" y="91349"/>
                </a:lnTo>
                <a:lnTo>
                  <a:pt x="569745" y="128796"/>
                </a:lnTo>
                <a:lnTo>
                  <a:pt x="595449" y="170409"/>
                </a:lnTo>
                <a:lnTo>
                  <a:pt x="614243" y="215347"/>
                </a:lnTo>
                <a:lnTo>
                  <a:pt x="625776" y="262774"/>
                </a:lnTo>
                <a:lnTo>
                  <a:pt x="629698" y="311849"/>
                </a:lnTo>
                <a:lnTo>
                  <a:pt x="626284" y="357931"/>
                </a:lnTo>
                <a:lnTo>
                  <a:pt x="616368" y="401913"/>
                </a:lnTo>
                <a:lnTo>
                  <a:pt x="600435" y="443315"/>
                </a:lnTo>
                <a:lnTo>
                  <a:pt x="578974" y="481652"/>
                </a:lnTo>
                <a:lnTo>
                  <a:pt x="552471" y="516443"/>
                </a:lnTo>
                <a:lnTo>
                  <a:pt x="521413" y="547205"/>
                </a:lnTo>
                <a:lnTo>
                  <a:pt x="486288" y="573456"/>
                </a:lnTo>
                <a:lnTo>
                  <a:pt x="447582" y="594713"/>
                </a:lnTo>
                <a:lnTo>
                  <a:pt x="405782" y="610494"/>
                </a:lnTo>
                <a:lnTo>
                  <a:pt x="361375" y="620317"/>
                </a:lnTo>
                <a:lnTo>
                  <a:pt x="314849" y="623698"/>
                </a:lnTo>
                <a:lnTo>
                  <a:pt x="268323" y="620317"/>
                </a:lnTo>
                <a:lnTo>
                  <a:pt x="223916" y="610494"/>
                </a:lnTo>
                <a:lnTo>
                  <a:pt x="182116" y="594713"/>
                </a:lnTo>
                <a:lnTo>
                  <a:pt x="143410" y="573456"/>
                </a:lnTo>
                <a:lnTo>
                  <a:pt x="108284" y="547205"/>
                </a:lnTo>
                <a:lnTo>
                  <a:pt x="77227" y="516443"/>
                </a:lnTo>
                <a:lnTo>
                  <a:pt x="50724" y="481652"/>
                </a:lnTo>
                <a:lnTo>
                  <a:pt x="29262" y="443315"/>
                </a:lnTo>
                <a:lnTo>
                  <a:pt x="13330" y="401913"/>
                </a:lnTo>
                <a:lnTo>
                  <a:pt x="3413" y="357931"/>
                </a:lnTo>
                <a:lnTo>
                  <a:pt x="0" y="311849"/>
                </a:lnTo>
                <a:close/>
              </a:path>
            </a:pathLst>
          </a:custGeom>
          <a:ln w="19049">
            <a:solidFill>
              <a:srgbClr val="4985E8"/>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object 7"/>
          <p:cNvSpPr/>
          <p:nvPr/>
        </p:nvSpPr>
        <p:spPr>
          <a:xfrm>
            <a:off x="4233824" y="3689160"/>
            <a:ext cx="839893" cy="832273"/>
          </a:xfrm>
          <a:custGeom>
            <a:avLst/>
            <a:gdLst/>
            <a:ahLst/>
            <a:cxnLst/>
            <a:rect l="l" t="t" r="r" b="b"/>
            <a:pathLst>
              <a:path w="629920" h="624204">
                <a:moveTo>
                  <a:pt x="0" y="311849"/>
                </a:moveTo>
                <a:lnTo>
                  <a:pt x="3414" y="265767"/>
                </a:lnTo>
                <a:lnTo>
                  <a:pt x="13331" y="221784"/>
                </a:lnTo>
                <a:lnTo>
                  <a:pt x="29264" y="180383"/>
                </a:lnTo>
                <a:lnTo>
                  <a:pt x="50727" y="142046"/>
                </a:lnTo>
                <a:lnTo>
                  <a:pt x="77231" y="107255"/>
                </a:lnTo>
                <a:lnTo>
                  <a:pt x="108289" y="76493"/>
                </a:lnTo>
                <a:lnTo>
                  <a:pt x="143415" y="50242"/>
                </a:lnTo>
                <a:lnTo>
                  <a:pt x="182121" y="28984"/>
                </a:lnTo>
                <a:lnTo>
                  <a:pt x="223921" y="13203"/>
                </a:lnTo>
                <a:lnTo>
                  <a:pt x="268325" y="3381"/>
                </a:lnTo>
                <a:lnTo>
                  <a:pt x="314849" y="0"/>
                </a:lnTo>
                <a:lnTo>
                  <a:pt x="364397" y="3884"/>
                </a:lnTo>
                <a:lnTo>
                  <a:pt x="412278" y="15307"/>
                </a:lnTo>
                <a:lnTo>
                  <a:pt x="457648" y="33922"/>
                </a:lnTo>
                <a:lnTo>
                  <a:pt x="499661" y="59385"/>
                </a:lnTo>
                <a:lnTo>
                  <a:pt x="537473" y="91349"/>
                </a:lnTo>
                <a:lnTo>
                  <a:pt x="569740" y="128796"/>
                </a:lnTo>
                <a:lnTo>
                  <a:pt x="595446" y="170409"/>
                </a:lnTo>
                <a:lnTo>
                  <a:pt x="614241" y="215347"/>
                </a:lnTo>
                <a:lnTo>
                  <a:pt x="625776" y="262774"/>
                </a:lnTo>
                <a:lnTo>
                  <a:pt x="629698" y="311849"/>
                </a:lnTo>
                <a:lnTo>
                  <a:pt x="626284" y="357931"/>
                </a:lnTo>
                <a:lnTo>
                  <a:pt x="616367" y="401913"/>
                </a:lnTo>
                <a:lnTo>
                  <a:pt x="600433" y="443315"/>
                </a:lnTo>
                <a:lnTo>
                  <a:pt x="578971" y="481652"/>
                </a:lnTo>
                <a:lnTo>
                  <a:pt x="552467" y="516443"/>
                </a:lnTo>
                <a:lnTo>
                  <a:pt x="521408" y="547205"/>
                </a:lnTo>
                <a:lnTo>
                  <a:pt x="486282" y="573456"/>
                </a:lnTo>
                <a:lnTo>
                  <a:pt x="447576" y="594713"/>
                </a:lnTo>
                <a:lnTo>
                  <a:pt x="405777" y="610494"/>
                </a:lnTo>
                <a:lnTo>
                  <a:pt x="361372" y="620317"/>
                </a:lnTo>
                <a:lnTo>
                  <a:pt x="314849" y="623698"/>
                </a:lnTo>
                <a:lnTo>
                  <a:pt x="268325" y="620317"/>
                </a:lnTo>
                <a:lnTo>
                  <a:pt x="223921" y="610494"/>
                </a:lnTo>
                <a:lnTo>
                  <a:pt x="182121" y="594713"/>
                </a:lnTo>
                <a:lnTo>
                  <a:pt x="143415" y="573456"/>
                </a:lnTo>
                <a:lnTo>
                  <a:pt x="108289" y="547205"/>
                </a:lnTo>
                <a:lnTo>
                  <a:pt x="77231" y="516443"/>
                </a:lnTo>
                <a:lnTo>
                  <a:pt x="50727" y="481652"/>
                </a:lnTo>
                <a:lnTo>
                  <a:pt x="29264" y="443315"/>
                </a:lnTo>
                <a:lnTo>
                  <a:pt x="13331" y="401913"/>
                </a:lnTo>
                <a:lnTo>
                  <a:pt x="3414" y="357931"/>
                </a:lnTo>
                <a:lnTo>
                  <a:pt x="0" y="311849"/>
                </a:lnTo>
                <a:close/>
              </a:path>
            </a:pathLst>
          </a:custGeom>
          <a:ln w="19049">
            <a:solidFill>
              <a:srgbClr val="4985E8"/>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object 8"/>
          <p:cNvSpPr/>
          <p:nvPr/>
        </p:nvSpPr>
        <p:spPr>
          <a:xfrm>
            <a:off x="2615828" y="5361889"/>
            <a:ext cx="839893" cy="832273"/>
          </a:xfrm>
          <a:custGeom>
            <a:avLst/>
            <a:gdLst/>
            <a:ahLst/>
            <a:cxnLst/>
            <a:rect l="l" t="t" r="r" b="b"/>
            <a:pathLst>
              <a:path w="629919" h="624204">
                <a:moveTo>
                  <a:pt x="0" y="311849"/>
                </a:moveTo>
                <a:lnTo>
                  <a:pt x="3413" y="265767"/>
                </a:lnTo>
                <a:lnTo>
                  <a:pt x="13330" y="221784"/>
                </a:lnTo>
                <a:lnTo>
                  <a:pt x="29262" y="180383"/>
                </a:lnTo>
                <a:lnTo>
                  <a:pt x="50724" y="142046"/>
                </a:lnTo>
                <a:lnTo>
                  <a:pt x="77227" y="107255"/>
                </a:lnTo>
                <a:lnTo>
                  <a:pt x="108284" y="76493"/>
                </a:lnTo>
                <a:lnTo>
                  <a:pt x="143410" y="50242"/>
                </a:lnTo>
                <a:lnTo>
                  <a:pt x="182116" y="28984"/>
                </a:lnTo>
                <a:lnTo>
                  <a:pt x="223916" y="13203"/>
                </a:lnTo>
                <a:lnTo>
                  <a:pt x="268323" y="3381"/>
                </a:lnTo>
                <a:lnTo>
                  <a:pt x="314849" y="0"/>
                </a:lnTo>
                <a:lnTo>
                  <a:pt x="364399" y="3884"/>
                </a:lnTo>
                <a:lnTo>
                  <a:pt x="412283" y="15307"/>
                </a:lnTo>
                <a:lnTo>
                  <a:pt x="457656" y="33922"/>
                </a:lnTo>
                <a:lnTo>
                  <a:pt x="499670" y="59385"/>
                </a:lnTo>
                <a:lnTo>
                  <a:pt x="537481" y="91349"/>
                </a:lnTo>
                <a:lnTo>
                  <a:pt x="569744" y="128796"/>
                </a:lnTo>
                <a:lnTo>
                  <a:pt x="595448" y="170409"/>
                </a:lnTo>
                <a:lnTo>
                  <a:pt x="614242" y="215347"/>
                </a:lnTo>
                <a:lnTo>
                  <a:pt x="625776" y="262774"/>
                </a:lnTo>
                <a:lnTo>
                  <a:pt x="629698" y="311849"/>
                </a:lnTo>
                <a:lnTo>
                  <a:pt x="626284" y="357931"/>
                </a:lnTo>
                <a:lnTo>
                  <a:pt x="616368" y="401913"/>
                </a:lnTo>
                <a:lnTo>
                  <a:pt x="600435" y="443315"/>
                </a:lnTo>
                <a:lnTo>
                  <a:pt x="578974" y="481652"/>
                </a:lnTo>
                <a:lnTo>
                  <a:pt x="552471" y="516443"/>
                </a:lnTo>
                <a:lnTo>
                  <a:pt x="521413" y="547205"/>
                </a:lnTo>
                <a:lnTo>
                  <a:pt x="486288" y="573456"/>
                </a:lnTo>
                <a:lnTo>
                  <a:pt x="447582" y="594713"/>
                </a:lnTo>
                <a:lnTo>
                  <a:pt x="405782" y="610494"/>
                </a:lnTo>
                <a:lnTo>
                  <a:pt x="361375" y="620317"/>
                </a:lnTo>
                <a:lnTo>
                  <a:pt x="314849" y="623698"/>
                </a:lnTo>
                <a:lnTo>
                  <a:pt x="268323" y="620317"/>
                </a:lnTo>
                <a:lnTo>
                  <a:pt x="223916" y="610494"/>
                </a:lnTo>
                <a:lnTo>
                  <a:pt x="182116" y="594713"/>
                </a:lnTo>
                <a:lnTo>
                  <a:pt x="143410" y="573456"/>
                </a:lnTo>
                <a:lnTo>
                  <a:pt x="108284" y="547205"/>
                </a:lnTo>
                <a:lnTo>
                  <a:pt x="77227" y="516443"/>
                </a:lnTo>
                <a:lnTo>
                  <a:pt x="50724" y="481652"/>
                </a:lnTo>
                <a:lnTo>
                  <a:pt x="29262" y="443315"/>
                </a:lnTo>
                <a:lnTo>
                  <a:pt x="13330" y="401913"/>
                </a:lnTo>
                <a:lnTo>
                  <a:pt x="3413" y="357931"/>
                </a:lnTo>
                <a:lnTo>
                  <a:pt x="0" y="311849"/>
                </a:lnTo>
                <a:close/>
              </a:path>
            </a:pathLst>
          </a:custGeom>
          <a:ln w="19049">
            <a:solidFill>
              <a:srgbClr val="4985E8"/>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object 9"/>
          <p:cNvSpPr/>
          <p:nvPr/>
        </p:nvSpPr>
        <p:spPr>
          <a:xfrm>
            <a:off x="6404420" y="2199845"/>
            <a:ext cx="2654293" cy="393699"/>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object 10"/>
          <p:cNvSpPr/>
          <p:nvPr/>
        </p:nvSpPr>
        <p:spPr>
          <a:xfrm>
            <a:off x="6188520" y="1996645"/>
            <a:ext cx="3022600" cy="609600"/>
          </a:xfrm>
          <a:custGeom>
            <a:avLst/>
            <a:gdLst/>
            <a:ahLst/>
            <a:cxnLst/>
            <a:rect l="l" t="t" r="r" b="b"/>
            <a:pathLst>
              <a:path w="2266950" h="457200">
                <a:moveTo>
                  <a:pt x="0" y="0"/>
                </a:moveTo>
                <a:lnTo>
                  <a:pt x="2266945" y="0"/>
                </a:lnTo>
                <a:lnTo>
                  <a:pt x="2266945" y="457199"/>
                </a:lnTo>
                <a:lnTo>
                  <a:pt x="0" y="457199"/>
                </a:lnTo>
                <a:lnTo>
                  <a:pt x="0" y="0"/>
                </a:lnTo>
                <a:close/>
              </a:path>
            </a:pathLst>
          </a:custGeom>
          <a:ln w="19049">
            <a:solidFill>
              <a:srgbClr val="4985E8"/>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 name="object 11"/>
          <p:cNvSpPr/>
          <p:nvPr/>
        </p:nvSpPr>
        <p:spPr>
          <a:xfrm>
            <a:off x="6277420" y="3002094"/>
            <a:ext cx="3187693" cy="431799"/>
          </a:xfrm>
          <a:prstGeom prst="rect">
            <a:avLst/>
          </a:prstGeom>
          <a:blipFill>
            <a:blip r:embed="rId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 name="object 12"/>
          <p:cNvSpPr/>
          <p:nvPr/>
        </p:nvSpPr>
        <p:spPr>
          <a:xfrm>
            <a:off x="6188520" y="2798894"/>
            <a:ext cx="3327400" cy="749300"/>
          </a:xfrm>
          <a:custGeom>
            <a:avLst/>
            <a:gdLst/>
            <a:ahLst/>
            <a:cxnLst/>
            <a:rect l="l" t="t" r="r" b="b"/>
            <a:pathLst>
              <a:path w="2495550" h="561975">
                <a:moveTo>
                  <a:pt x="0" y="0"/>
                </a:moveTo>
                <a:lnTo>
                  <a:pt x="2495544" y="0"/>
                </a:lnTo>
                <a:lnTo>
                  <a:pt x="2495544" y="561973"/>
                </a:lnTo>
                <a:lnTo>
                  <a:pt x="0" y="561973"/>
                </a:lnTo>
                <a:lnTo>
                  <a:pt x="0" y="0"/>
                </a:lnTo>
                <a:close/>
              </a:path>
            </a:pathLst>
          </a:custGeom>
          <a:ln w="19049">
            <a:solidFill>
              <a:srgbClr val="FF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3" name="object 13"/>
          <p:cNvSpPr/>
          <p:nvPr/>
        </p:nvSpPr>
        <p:spPr>
          <a:xfrm>
            <a:off x="6201221" y="3944025"/>
            <a:ext cx="2819393" cy="317499"/>
          </a:xfrm>
          <a:prstGeom prst="rect">
            <a:avLst/>
          </a:prstGeom>
          <a:blipFill>
            <a:blip r:embed="rId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 name="object 14"/>
          <p:cNvSpPr/>
          <p:nvPr/>
        </p:nvSpPr>
        <p:spPr>
          <a:xfrm>
            <a:off x="6188521" y="3740825"/>
            <a:ext cx="2882900" cy="660400"/>
          </a:xfrm>
          <a:custGeom>
            <a:avLst/>
            <a:gdLst/>
            <a:ahLst/>
            <a:cxnLst/>
            <a:rect l="l" t="t" r="r" b="b"/>
            <a:pathLst>
              <a:path w="2162175" h="495300">
                <a:moveTo>
                  <a:pt x="0" y="0"/>
                </a:moveTo>
                <a:lnTo>
                  <a:pt x="2162170" y="0"/>
                </a:lnTo>
                <a:lnTo>
                  <a:pt x="2162170" y="495299"/>
                </a:lnTo>
                <a:lnTo>
                  <a:pt x="0" y="495299"/>
                </a:lnTo>
                <a:lnTo>
                  <a:pt x="0" y="0"/>
                </a:lnTo>
                <a:close/>
              </a:path>
            </a:pathLst>
          </a:custGeom>
          <a:ln w="19049">
            <a:solidFill>
              <a:srgbClr val="4985E8"/>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 name="object 15"/>
          <p:cNvSpPr/>
          <p:nvPr/>
        </p:nvSpPr>
        <p:spPr>
          <a:xfrm>
            <a:off x="6404421" y="4708156"/>
            <a:ext cx="2451095" cy="317499"/>
          </a:xfrm>
          <a:prstGeom prst="rect">
            <a:avLst/>
          </a:prstGeom>
          <a:blipFill>
            <a:blip r:embed="rId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 name="object 16"/>
          <p:cNvSpPr/>
          <p:nvPr/>
        </p:nvSpPr>
        <p:spPr>
          <a:xfrm>
            <a:off x="6188520" y="4593857"/>
            <a:ext cx="2743200" cy="584200"/>
          </a:xfrm>
          <a:custGeom>
            <a:avLst/>
            <a:gdLst/>
            <a:ahLst/>
            <a:cxnLst/>
            <a:rect l="l" t="t" r="r" b="b"/>
            <a:pathLst>
              <a:path w="2057400" h="438150">
                <a:moveTo>
                  <a:pt x="0" y="0"/>
                </a:moveTo>
                <a:lnTo>
                  <a:pt x="2057395" y="0"/>
                </a:lnTo>
                <a:lnTo>
                  <a:pt x="2057395" y="438149"/>
                </a:lnTo>
                <a:lnTo>
                  <a:pt x="0" y="438149"/>
                </a:lnTo>
                <a:lnTo>
                  <a:pt x="0" y="0"/>
                </a:lnTo>
                <a:close/>
              </a:path>
            </a:pathLst>
          </a:custGeom>
          <a:ln w="19049">
            <a:solidFill>
              <a:srgbClr val="FF99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7" name="object 17"/>
          <p:cNvSpPr/>
          <p:nvPr/>
        </p:nvSpPr>
        <p:spPr>
          <a:xfrm>
            <a:off x="6367829" y="5554527"/>
            <a:ext cx="2395987" cy="285229"/>
          </a:xfrm>
          <a:prstGeom prst="rect">
            <a:avLst/>
          </a:prstGeom>
          <a:blipFill>
            <a:blip r:embed="rId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8" name="object 18"/>
          <p:cNvSpPr/>
          <p:nvPr/>
        </p:nvSpPr>
        <p:spPr>
          <a:xfrm>
            <a:off x="6183988" y="5370688"/>
            <a:ext cx="2752513" cy="562187"/>
          </a:xfrm>
          <a:custGeom>
            <a:avLst/>
            <a:gdLst/>
            <a:ahLst/>
            <a:cxnLst/>
            <a:rect l="l" t="t" r="r" b="b"/>
            <a:pathLst>
              <a:path w="2064384" h="421639">
                <a:moveTo>
                  <a:pt x="0" y="0"/>
                </a:moveTo>
                <a:lnTo>
                  <a:pt x="2064195" y="0"/>
                </a:lnTo>
                <a:lnTo>
                  <a:pt x="2064195" y="421224"/>
                </a:lnTo>
                <a:lnTo>
                  <a:pt x="0" y="421224"/>
                </a:lnTo>
                <a:lnTo>
                  <a:pt x="0" y="0"/>
                </a:lnTo>
                <a:close/>
              </a:path>
            </a:pathLst>
          </a:custGeom>
          <a:ln w="19049">
            <a:solidFill>
              <a:srgbClr val="4985E8"/>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9" name="object 19"/>
          <p:cNvSpPr/>
          <p:nvPr/>
        </p:nvSpPr>
        <p:spPr>
          <a:xfrm>
            <a:off x="6404420" y="6328153"/>
            <a:ext cx="1841496" cy="317499"/>
          </a:xfrm>
          <a:prstGeom prst="rect">
            <a:avLst/>
          </a:prstGeom>
          <a:blipFill>
            <a:blip r:embed="rId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0" name="object 20"/>
          <p:cNvSpPr/>
          <p:nvPr/>
        </p:nvSpPr>
        <p:spPr>
          <a:xfrm>
            <a:off x="6188520" y="6124954"/>
            <a:ext cx="2133600" cy="596900"/>
          </a:xfrm>
          <a:custGeom>
            <a:avLst/>
            <a:gdLst/>
            <a:ahLst/>
            <a:cxnLst/>
            <a:rect l="l" t="t" r="r" b="b"/>
            <a:pathLst>
              <a:path w="1600200" h="447675">
                <a:moveTo>
                  <a:pt x="0" y="0"/>
                </a:moveTo>
                <a:lnTo>
                  <a:pt x="1600196" y="0"/>
                </a:lnTo>
                <a:lnTo>
                  <a:pt x="1600196" y="447674"/>
                </a:lnTo>
                <a:lnTo>
                  <a:pt x="0" y="447674"/>
                </a:lnTo>
                <a:lnTo>
                  <a:pt x="0" y="0"/>
                </a:lnTo>
                <a:close/>
              </a:path>
            </a:pathLst>
          </a:custGeom>
          <a:ln w="19049">
            <a:solidFill>
              <a:srgbClr val="FF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1" name="object 21"/>
          <p:cNvSpPr/>
          <p:nvPr/>
        </p:nvSpPr>
        <p:spPr>
          <a:xfrm>
            <a:off x="2615828" y="4368092"/>
            <a:ext cx="839893" cy="832273"/>
          </a:xfrm>
          <a:custGeom>
            <a:avLst/>
            <a:gdLst/>
            <a:ahLst/>
            <a:cxnLst/>
            <a:rect l="l" t="t" r="r" b="b"/>
            <a:pathLst>
              <a:path w="629919" h="624204">
                <a:moveTo>
                  <a:pt x="0" y="311849"/>
                </a:moveTo>
                <a:lnTo>
                  <a:pt x="3413" y="265767"/>
                </a:lnTo>
                <a:lnTo>
                  <a:pt x="13330" y="221784"/>
                </a:lnTo>
                <a:lnTo>
                  <a:pt x="29262" y="180383"/>
                </a:lnTo>
                <a:lnTo>
                  <a:pt x="50724" y="142046"/>
                </a:lnTo>
                <a:lnTo>
                  <a:pt x="77227" y="107255"/>
                </a:lnTo>
                <a:lnTo>
                  <a:pt x="108284" y="76493"/>
                </a:lnTo>
                <a:lnTo>
                  <a:pt x="143410" y="50242"/>
                </a:lnTo>
                <a:lnTo>
                  <a:pt x="182116" y="28984"/>
                </a:lnTo>
                <a:lnTo>
                  <a:pt x="223916" y="13203"/>
                </a:lnTo>
                <a:lnTo>
                  <a:pt x="268323" y="3381"/>
                </a:lnTo>
                <a:lnTo>
                  <a:pt x="314849" y="0"/>
                </a:lnTo>
                <a:lnTo>
                  <a:pt x="364399" y="3884"/>
                </a:lnTo>
                <a:lnTo>
                  <a:pt x="412283" y="15307"/>
                </a:lnTo>
                <a:lnTo>
                  <a:pt x="457656" y="33922"/>
                </a:lnTo>
                <a:lnTo>
                  <a:pt x="499670" y="59385"/>
                </a:lnTo>
                <a:lnTo>
                  <a:pt x="537481" y="91349"/>
                </a:lnTo>
                <a:lnTo>
                  <a:pt x="569744" y="128796"/>
                </a:lnTo>
                <a:lnTo>
                  <a:pt x="595448" y="170409"/>
                </a:lnTo>
                <a:lnTo>
                  <a:pt x="614242" y="215347"/>
                </a:lnTo>
                <a:lnTo>
                  <a:pt x="625776" y="262774"/>
                </a:lnTo>
                <a:lnTo>
                  <a:pt x="629698" y="311849"/>
                </a:lnTo>
                <a:lnTo>
                  <a:pt x="626284" y="357931"/>
                </a:lnTo>
                <a:lnTo>
                  <a:pt x="616368" y="401913"/>
                </a:lnTo>
                <a:lnTo>
                  <a:pt x="600435" y="443315"/>
                </a:lnTo>
                <a:lnTo>
                  <a:pt x="578974" y="481652"/>
                </a:lnTo>
                <a:lnTo>
                  <a:pt x="552471" y="516443"/>
                </a:lnTo>
                <a:lnTo>
                  <a:pt x="521413" y="547205"/>
                </a:lnTo>
                <a:lnTo>
                  <a:pt x="486288" y="573456"/>
                </a:lnTo>
                <a:lnTo>
                  <a:pt x="447582" y="594713"/>
                </a:lnTo>
                <a:lnTo>
                  <a:pt x="405782" y="610494"/>
                </a:lnTo>
                <a:lnTo>
                  <a:pt x="361375" y="620317"/>
                </a:lnTo>
                <a:lnTo>
                  <a:pt x="314849" y="623698"/>
                </a:lnTo>
                <a:lnTo>
                  <a:pt x="268323" y="620317"/>
                </a:lnTo>
                <a:lnTo>
                  <a:pt x="223916" y="610494"/>
                </a:lnTo>
                <a:lnTo>
                  <a:pt x="182116" y="594713"/>
                </a:lnTo>
                <a:lnTo>
                  <a:pt x="143410" y="573456"/>
                </a:lnTo>
                <a:lnTo>
                  <a:pt x="108284" y="547205"/>
                </a:lnTo>
                <a:lnTo>
                  <a:pt x="77227" y="516443"/>
                </a:lnTo>
                <a:lnTo>
                  <a:pt x="50724" y="481652"/>
                </a:lnTo>
                <a:lnTo>
                  <a:pt x="29262" y="443315"/>
                </a:lnTo>
                <a:lnTo>
                  <a:pt x="13330" y="401913"/>
                </a:lnTo>
                <a:lnTo>
                  <a:pt x="3413" y="357931"/>
                </a:lnTo>
                <a:lnTo>
                  <a:pt x="0" y="311849"/>
                </a:lnTo>
                <a:close/>
              </a:path>
            </a:pathLst>
          </a:custGeom>
          <a:ln w="19049">
            <a:solidFill>
              <a:srgbClr val="FF99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2" name="object 22"/>
          <p:cNvSpPr txBox="1"/>
          <p:nvPr/>
        </p:nvSpPr>
        <p:spPr>
          <a:xfrm>
            <a:off x="531965" y="1399466"/>
            <a:ext cx="11456835" cy="2713799"/>
          </a:xfrm>
          <a:prstGeom prst="rect">
            <a:avLst/>
          </a:prstGeom>
        </p:spPr>
        <p:txBody>
          <a:bodyPr vert="horz" wrap="square" lIns="0" tIns="16933" rIns="0" bIns="0" rtlCol="0">
            <a:spAutoFit/>
          </a:bodyPr>
          <a:lstStyle/>
          <a:p>
            <a:pPr marL="16933" marR="0" lvl="0" indent="0" algn="l" defTabSz="914400" rtl="0" eaLnBrk="1" fontAlgn="auto" latinLnBrk="0" hangingPunct="1">
              <a:lnSpc>
                <a:spcPct val="100000"/>
              </a:lnSpc>
              <a:spcBef>
                <a:spcPts val="133"/>
              </a:spcBef>
              <a:spcAft>
                <a:spcPts val="0"/>
              </a:spcAft>
              <a:buClrTx/>
              <a:buSzTx/>
              <a:buFontTx/>
              <a:buNone/>
              <a:tabLst/>
              <a:defRPr/>
            </a:pPr>
            <a:r>
              <a:rPr kumimoji="0" sz="2667" b="0" i="0" u="none" strike="noStrike" kern="1200" cap="none" spc="-7" normalizeH="0" baseline="0" noProof="0" dirty="0">
                <a:ln>
                  <a:noFill/>
                </a:ln>
                <a:solidFill>
                  <a:prstClr val="black"/>
                </a:solidFill>
                <a:effectLst/>
                <a:uLnTx/>
                <a:uFillTx/>
                <a:latin typeface="Georgia" panose="02040502050405020303" pitchFamily="18" charset="0"/>
                <a:ea typeface="+mn-ea"/>
                <a:cs typeface="Arial"/>
              </a:rPr>
              <a:t>An LSTM </a:t>
            </a:r>
            <a:r>
              <a:rPr kumimoji="0" sz="2667" b="0" i="0" u="none" strike="noStrike" kern="1200" cap="none" spc="0" normalizeH="0" baseline="0" noProof="0" dirty="0">
                <a:ln>
                  <a:noFill/>
                </a:ln>
                <a:solidFill>
                  <a:prstClr val="black"/>
                </a:solidFill>
                <a:effectLst/>
                <a:uLnTx/>
                <a:uFillTx/>
                <a:latin typeface="Georgia" panose="02040502050405020303" pitchFamily="18" charset="0"/>
                <a:ea typeface="+mn-ea"/>
                <a:cs typeface="Arial"/>
              </a:rPr>
              <a:t>cell </a:t>
            </a:r>
            <a:r>
              <a:rPr kumimoji="0" sz="2667" b="0" i="0" u="none" strike="noStrike" kern="1200" cap="none" spc="-7" normalizeH="0" baseline="0" noProof="0" dirty="0">
                <a:ln>
                  <a:noFill/>
                </a:ln>
                <a:solidFill>
                  <a:prstClr val="black"/>
                </a:solidFill>
                <a:effectLst/>
                <a:uLnTx/>
                <a:uFillTx/>
                <a:latin typeface="Georgia" panose="02040502050405020303" pitchFamily="18" charset="0"/>
                <a:ea typeface="+mn-ea"/>
                <a:cs typeface="Arial"/>
              </a:rPr>
              <a:t>is defined by two groups of neurons plus the </a:t>
            </a:r>
            <a:r>
              <a:rPr kumimoji="0" sz="2667" b="0" i="0" u="none" strike="noStrike" kern="1200" cap="none" spc="0" normalizeH="0" baseline="0" noProof="0" dirty="0">
                <a:ln>
                  <a:noFill/>
                </a:ln>
                <a:solidFill>
                  <a:prstClr val="black"/>
                </a:solidFill>
                <a:effectLst/>
                <a:uLnTx/>
                <a:uFillTx/>
                <a:latin typeface="Georgia" panose="02040502050405020303" pitchFamily="18" charset="0"/>
                <a:ea typeface="+mn-ea"/>
                <a:cs typeface="Arial"/>
              </a:rPr>
              <a:t>cell state </a:t>
            </a:r>
            <a:r>
              <a:rPr kumimoji="0" sz="2667" b="0" i="0" u="none" strike="noStrike" kern="1200" cap="none" spc="-7" normalizeH="0" baseline="0" noProof="0" dirty="0">
                <a:ln>
                  <a:noFill/>
                </a:ln>
                <a:solidFill>
                  <a:prstClr val="black"/>
                </a:solidFill>
                <a:effectLst/>
                <a:uLnTx/>
                <a:uFillTx/>
                <a:latin typeface="Georgia" panose="02040502050405020303" pitchFamily="18" charset="0"/>
                <a:ea typeface="+mn-ea"/>
                <a:cs typeface="Arial"/>
              </a:rPr>
              <a:t>(memory</a:t>
            </a:r>
            <a:r>
              <a:rPr kumimoji="0" sz="2667" b="0" i="0" u="none" strike="noStrike" kern="1200" cap="none" spc="-53" normalizeH="0" baseline="0" noProof="0" dirty="0">
                <a:ln>
                  <a:noFill/>
                </a:ln>
                <a:solidFill>
                  <a:prstClr val="black"/>
                </a:solidFill>
                <a:effectLst/>
                <a:uLnTx/>
                <a:uFillTx/>
                <a:latin typeface="Georgia" panose="02040502050405020303" pitchFamily="18" charset="0"/>
                <a:ea typeface="+mn-ea"/>
                <a:cs typeface="Arial"/>
              </a:rPr>
              <a:t> </a:t>
            </a:r>
            <a:r>
              <a:rPr kumimoji="0" sz="2667" b="0" i="0" u="none" strike="noStrike" kern="1200" cap="none" spc="-7" normalizeH="0" baseline="0" noProof="0" dirty="0">
                <a:ln>
                  <a:noFill/>
                </a:ln>
                <a:solidFill>
                  <a:prstClr val="black"/>
                </a:solidFill>
                <a:effectLst/>
                <a:uLnTx/>
                <a:uFillTx/>
                <a:latin typeface="Georgia" panose="02040502050405020303" pitchFamily="18" charset="0"/>
                <a:ea typeface="+mn-ea"/>
                <a:cs typeface="Arial"/>
              </a:rPr>
              <a:t>unit):</a:t>
            </a:r>
            <a:endParaRPr kumimoji="0" lang="en-US" sz="2667" b="0" i="0" u="none" strike="noStrike" kern="1200" cap="none" spc="-7" normalizeH="0" baseline="0" noProof="0" dirty="0">
              <a:ln>
                <a:noFill/>
              </a:ln>
              <a:solidFill>
                <a:prstClr val="black"/>
              </a:solidFill>
              <a:effectLst/>
              <a:uLnTx/>
              <a:uFillTx/>
              <a:latin typeface="Georgia" panose="02040502050405020303" pitchFamily="18" charset="0"/>
              <a:ea typeface="+mn-ea"/>
              <a:cs typeface="Arial"/>
            </a:endParaRPr>
          </a:p>
          <a:p>
            <a:pPr marL="474121" marR="0" lvl="0" indent="-457189" algn="l" defTabSz="914400" rtl="0" eaLnBrk="1" fontAlgn="auto" latinLnBrk="0" hangingPunct="1">
              <a:lnSpc>
                <a:spcPct val="100000"/>
              </a:lnSpc>
              <a:spcBef>
                <a:spcPts val="133"/>
              </a:spcBef>
              <a:spcAft>
                <a:spcPts val="0"/>
              </a:spcAft>
              <a:buClrTx/>
              <a:buSzTx/>
              <a:buFont typeface="+mj-lt"/>
              <a:buAutoNum type="arabicPeriod"/>
              <a:tabLst/>
              <a:defRPr/>
            </a:pPr>
            <a:r>
              <a:rPr kumimoji="0" sz="1867" b="1" i="0" u="none" strike="noStrike" kern="1200" cap="none" spc="-7" normalizeH="0" baseline="0" noProof="0" dirty="0">
                <a:ln>
                  <a:noFill/>
                </a:ln>
                <a:solidFill>
                  <a:srgbClr val="4985E8"/>
                </a:solidFill>
                <a:effectLst/>
                <a:uLnTx/>
                <a:uFillTx/>
                <a:latin typeface="Georgia" panose="02040502050405020303" pitchFamily="18" charset="0"/>
                <a:ea typeface="+mn-ea"/>
                <a:cs typeface="Arial"/>
              </a:rPr>
              <a:t>Gates</a:t>
            </a:r>
            <a:endParaRPr kumimoji="0" lang="en-US" sz="1867" b="0" i="0" u="none" strike="noStrike" kern="1200" cap="none" spc="0" normalizeH="0" baseline="0" noProof="0" dirty="0">
              <a:ln>
                <a:noFill/>
              </a:ln>
              <a:solidFill>
                <a:prstClr val="black"/>
              </a:solidFill>
              <a:effectLst/>
              <a:uLnTx/>
              <a:uFillTx/>
              <a:latin typeface="Georgia" panose="02040502050405020303" pitchFamily="18" charset="0"/>
              <a:ea typeface="+mn-ea"/>
              <a:cs typeface="Arial"/>
            </a:endParaRPr>
          </a:p>
          <a:p>
            <a:pPr marL="474121" marR="0" lvl="0" indent="-457189" algn="l" defTabSz="914400" rtl="0" eaLnBrk="1" fontAlgn="auto" latinLnBrk="0" hangingPunct="1">
              <a:lnSpc>
                <a:spcPct val="100000"/>
              </a:lnSpc>
              <a:spcBef>
                <a:spcPts val="133"/>
              </a:spcBef>
              <a:spcAft>
                <a:spcPts val="0"/>
              </a:spcAft>
              <a:buClrTx/>
              <a:buSzTx/>
              <a:buFont typeface="+mj-lt"/>
              <a:buAutoNum type="arabicPeriod"/>
              <a:tabLst/>
              <a:defRPr/>
            </a:pPr>
            <a:r>
              <a:rPr kumimoji="0" sz="1867" b="1" i="0" u="none" strike="noStrike" kern="1200" cap="none" spc="-7" normalizeH="0" baseline="0" noProof="0" dirty="0">
                <a:ln>
                  <a:noFill/>
                </a:ln>
                <a:solidFill>
                  <a:srgbClr val="FF0000"/>
                </a:solidFill>
                <a:effectLst/>
                <a:uLnTx/>
                <a:uFillTx/>
                <a:latin typeface="Georgia" panose="02040502050405020303" pitchFamily="18" charset="0"/>
                <a:ea typeface="+mn-ea"/>
                <a:cs typeface="Arial"/>
              </a:rPr>
              <a:t>Activation</a:t>
            </a:r>
            <a:r>
              <a:rPr kumimoji="0" sz="1867" b="1" i="0" u="none" strike="noStrike" kern="1200" cap="none" spc="-13" normalizeH="0" baseline="0" noProof="0" dirty="0">
                <a:ln>
                  <a:noFill/>
                </a:ln>
                <a:solidFill>
                  <a:srgbClr val="FF0000"/>
                </a:solidFill>
                <a:effectLst/>
                <a:uLnTx/>
                <a:uFillTx/>
                <a:latin typeface="Georgia" panose="02040502050405020303" pitchFamily="18" charset="0"/>
                <a:ea typeface="+mn-ea"/>
                <a:cs typeface="Arial"/>
              </a:rPr>
              <a:t> </a:t>
            </a:r>
            <a:r>
              <a:rPr kumimoji="0" sz="1867" b="1" i="0" u="none" strike="noStrike" kern="1200" cap="none" spc="-7" normalizeH="0" baseline="0" noProof="0" dirty="0">
                <a:ln>
                  <a:noFill/>
                </a:ln>
                <a:solidFill>
                  <a:srgbClr val="FF0000"/>
                </a:solidFill>
                <a:effectLst/>
                <a:uLnTx/>
                <a:uFillTx/>
                <a:latin typeface="Georgia" panose="02040502050405020303" pitchFamily="18" charset="0"/>
                <a:ea typeface="+mn-ea"/>
                <a:cs typeface="Arial"/>
              </a:rPr>
              <a:t>units</a:t>
            </a:r>
            <a:endParaRPr kumimoji="0" lang="en-US" sz="1867" b="0" i="0" u="none" strike="noStrike" kern="1200" cap="none" spc="0" normalizeH="0" baseline="0" noProof="0" dirty="0">
              <a:ln>
                <a:noFill/>
              </a:ln>
              <a:solidFill>
                <a:prstClr val="black"/>
              </a:solidFill>
              <a:effectLst/>
              <a:uLnTx/>
              <a:uFillTx/>
              <a:latin typeface="Georgia" panose="02040502050405020303" pitchFamily="18" charset="0"/>
              <a:ea typeface="+mn-ea"/>
              <a:cs typeface="Arial"/>
            </a:endParaRPr>
          </a:p>
          <a:p>
            <a:pPr marL="474121" marR="0" lvl="0" indent="-457189" algn="l" defTabSz="914400" rtl="0" eaLnBrk="1" fontAlgn="auto" latinLnBrk="0" hangingPunct="1">
              <a:lnSpc>
                <a:spcPct val="100000"/>
              </a:lnSpc>
              <a:spcBef>
                <a:spcPts val="133"/>
              </a:spcBef>
              <a:spcAft>
                <a:spcPts val="0"/>
              </a:spcAft>
              <a:buClrTx/>
              <a:buSzTx/>
              <a:buFont typeface="+mj-lt"/>
              <a:buAutoNum type="arabicPeriod"/>
              <a:tabLst/>
              <a:defRPr/>
            </a:pPr>
            <a:r>
              <a:rPr kumimoji="0" sz="1867" b="1" i="0" u="none" strike="noStrike" kern="1200" cap="none" spc="-7" normalizeH="0" baseline="0" noProof="0" dirty="0">
                <a:ln>
                  <a:noFill/>
                </a:ln>
                <a:solidFill>
                  <a:srgbClr val="FF9900"/>
                </a:solidFill>
                <a:effectLst/>
                <a:uLnTx/>
                <a:uFillTx/>
                <a:latin typeface="Georgia" panose="02040502050405020303" pitchFamily="18" charset="0"/>
                <a:ea typeface="+mn-ea"/>
                <a:cs typeface="Arial"/>
              </a:rPr>
              <a:t>Cell</a:t>
            </a:r>
            <a:r>
              <a:rPr kumimoji="0" sz="1867" b="1" i="0" u="none" strike="noStrike" kern="1200" cap="none" spc="-13" normalizeH="0" baseline="0" noProof="0" dirty="0">
                <a:ln>
                  <a:noFill/>
                </a:ln>
                <a:solidFill>
                  <a:srgbClr val="FF9900"/>
                </a:solidFill>
                <a:effectLst/>
                <a:uLnTx/>
                <a:uFillTx/>
                <a:latin typeface="Georgia" panose="02040502050405020303" pitchFamily="18" charset="0"/>
                <a:ea typeface="+mn-ea"/>
                <a:cs typeface="Arial"/>
              </a:rPr>
              <a:t> </a:t>
            </a:r>
            <a:r>
              <a:rPr kumimoji="0" sz="1867" b="1" i="0" u="none" strike="noStrike" kern="1200" cap="none" spc="-7" normalizeH="0" baseline="0" noProof="0" dirty="0">
                <a:ln>
                  <a:noFill/>
                </a:ln>
                <a:solidFill>
                  <a:srgbClr val="FF9900"/>
                </a:solidFill>
                <a:effectLst/>
                <a:uLnTx/>
                <a:uFillTx/>
                <a:latin typeface="Georgia" panose="02040502050405020303" pitchFamily="18" charset="0"/>
                <a:ea typeface="+mn-ea"/>
                <a:cs typeface="Arial"/>
              </a:rPr>
              <a:t>state</a:t>
            </a:r>
            <a:endParaRPr kumimoji="0" sz="1867" b="0" i="0" u="none" strike="noStrike" kern="1200" cap="none" spc="0" normalizeH="0" baseline="0" noProof="0" dirty="0">
              <a:ln>
                <a:noFill/>
              </a:ln>
              <a:solidFill>
                <a:prstClr val="black"/>
              </a:solidFill>
              <a:effectLst/>
              <a:uLnTx/>
              <a:uFillTx/>
              <a:latin typeface="Georgia" panose="02040502050405020303" pitchFamily="18" charset="0"/>
              <a:ea typeface="+mn-ea"/>
              <a:cs typeface="Arial"/>
            </a:endParaRPr>
          </a:p>
          <a:p>
            <a:pPr marL="0" marR="0" lvl="0" indent="0" algn="l" defTabSz="914400" rtl="0" eaLnBrk="1" fontAlgn="auto" latinLnBrk="0" hangingPunct="1">
              <a:lnSpc>
                <a:spcPct val="100000"/>
              </a:lnSpc>
              <a:spcBef>
                <a:spcPts val="33"/>
              </a:spcBef>
              <a:spcAft>
                <a:spcPts val="0"/>
              </a:spcAft>
              <a:buClrTx/>
              <a:buSzTx/>
              <a:buFontTx/>
              <a:buNone/>
              <a:tabLst/>
              <a:defRPr/>
            </a:pPr>
            <a:endParaRPr kumimoji="0" sz="2667" b="0" i="0" u="none" strike="noStrike" kern="1200" cap="none" spc="0" normalizeH="0" baseline="0" noProof="0" dirty="0">
              <a:ln>
                <a:noFill/>
              </a:ln>
              <a:solidFill>
                <a:prstClr val="black"/>
              </a:solidFill>
              <a:effectLst/>
              <a:uLnTx/>
              <a:uFillTx/>
              <a:latin typeface="Georgia" panose="02040502050405020303" pitchFamily="18" charset="0"/>
              <a:ea typeface="+mn-ea"/>
              <a:cs typeface="Times New Roman"/>
            </a:endParaRPr>
          </a:p>
          <a:p>
            <a:pPr marL="9626359" marR="6773" lvl="0" indent="0" algn="l" defTabSz="914400" rtl="0" eaLnBrk="1" fontAlgn="auto" latinLnBrk="0" hangingPunct="1">
              <a:lnSpc>
                <a:spcPts val="2200"/>
              </a:lnSpc>
              <a:spcBef>
                <a:spcPts val="0"/>
              </a:spcBef>
              <a:spcAft>
                <a:spcPts val="0"/>
              </a:spcAft>
              <a:buClrTx/>
              <a:buSzTx/>
              <a:buFontTx/>
              <a:buNone/>
              <a:tabLst/>
              <a:defRPr/>
            </a:pPr>
            <a:r>
              <a:rPr kumimoji="0" sz="2400" b="0" i="0" u="none" strike="noStrike" kern="1200" cap="none" spc="-7" normalizeH="0" baseline="0" noProof="0" dirty="0">
                <a:ln>
                  <a:noFill/>
                </a:ln>
                <a:solidFill>
                  <a:prstClr val="black"/>
                </a:solidFill>
                <a:effectLst/>
                <a:uLnTx/>
                <a:uFillTx/>
                <a:latin typeface="Georgia" panose="02040502050405020303" pitchFamily="18" charset="0"/>
                <a:ea typeface="+mn-ea"/>
                <a:cs typeface="Arial"/>
              </a:rPr>
              <a:t>Computation  Flow</a:t>
            </a:r>
            <a:endParaRPr kumimoji="0" sz="2400" b="0" i="0" u="none" strike="noStrike" kern="1200" cap="none" spc="0" normalizeH="0" baseline="0" noProof="0" dirty="0">
              <a:ln>
                <a:noFill/>
              </a:ln>
              <a:solidFill>
                <a:prstClr val="black"/>
              </a:solidFill>
              <a:effectLst/>
              <a:uLnTx/>
              <a:uFillTx/>
              <a:latin typeface="Georgia" panose="02040502050405020303" pitchFamily="18" charset="0"/>
              <a:ea typeface="+mn-ea"/>
              <a:cs typeface="Arial"/>
            </a:endParaRPr>
          </a:p>
        </p:txBody>
      </p:sp>
      <p:sp>
        <p:nvSpPr>
          <p:cNvPr id="23" name="object 23"/>
          <p:cNvSpPr/>
          <p:nvPr/>
        </p:nvSpPr>
        <p:spPr>
          <a:xfrm>
            <a:off x="9692180" y="2059028"/>
            <a:ext cx="484293" cy="4557605"/>
          </a:xfrm>
          <a:custGeom>
            <a:avLst/>
            <a:gdLst/>
            <a:ahLst/>
            <a:cxnLst/>
            <a:rect l="l" t="t" r="r" b="b"/>
            <a:pathLst>
              <a:path w="363220" h="3418204">
                <a:moveTo>
                  <a:pt x="272024" y="3236543"/>
                </a:moveTo>
                <a:lnTo>
                  <a:pt x="90674" y="3236543"/>
                </a:lnTo>
                <a:lnTo>
                  <a:pt x="90674" y="0"/>
                </a:lnTo>
                <a:lnTo>
                  <a:pt x="272024" y="0"/>
                </a:lnTo>
                <a:lnTo>
                  <a:pt x="272024" y="3236543"/>
                </a:lnTo>
                <a:close/>
              </a:path>
              <a:path w="363220" h="3418204">
                <a:moveTo>
                  <a:pt x="181349" y="3417893"/>
                </a:moveTo>
                <a:lnTo>
                  <a:pt x="0" y="3236543"/>
                </a:lnTo>
                <a:lnTo>
                  <a:pt x="362699" y="3236543"/>
                </a:lnTo>
                <a:lnTo>
                  <a:pt x="181349" y="3417893"/>
                </a:lnTo>
                <a:close/>
              </a:path>
            </a:pathLst>
          </a:custGeom>
          <a:solidFill>
            <a:srgbClr val="FFF2CC"/>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4" name="object 24"/>
          <p:cNvSpPr/>
          <p:nvPr/>
        </p:nvSpPr>
        <p:spPr>
          <a:xfrm>
            <a:off x="9692180" y="2059028"/>
            <a:ext cx="484293" cy="4557605"/>
          </a:xfrm>
          <a:custGeom>
            <a:avLst/>
            <a:gdLst/>
            <a:ahLst/>
            <a:cxnLst/>
            <a:rect l="l" t="t" r="r" b="b"/>
            <a:pathLst>
              <a:path w="363220" h="3418204">
                <a:moveTo>
                  <a:pt x="0" y="3236543"/>
                </a:moveTo>
                <a:lnTo>
                  <a:pt x="90674" y="3236543"/>
                </a:lnTo>
                <a:lnTo>
                  <a:pt x="90674" y="0"/>
                </a:lnTo>
                <a:lnTo>
                  <a:pt x="272024" y="0"/>
                </a:lnTo>
                <a:lnTo>
                  <a:pt x="272024" y="3236543"/>
                </a:lnTo>
                <a:lnTo>
                  <a:pt x="362699" y="3236543"/>
                </a:lnTo>
                <a:lnTo>
                  <a:pt x="181349" y="3417893"/>
                </a:lnTo>
                <a:lnTo>
                  <a:pt x="0" y="3236543"/>
                </a:lnTo>
                <a:close/>
              </a:path>
            </a:pathLst>
          </a:custGeom>
          <a:ln w="9524">
            <a:solidFill>
              <a:srgbClr val="666666"/>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5" name="Rectangle 24">
            <a:extLst>
              <a:ext uri="{FF2B5EF4-FFF2-40B4-BE49-F238E27FC236}">
                <a16:creationId xmlns:a16="http://schemas.microsoft.com/office/drawing/2014/main" id="{08EB0C51-B2D7-402B-8D52-47969F455D10}"/>
              </a:ext>
            </a:extLst>
          </p:cNvPr>
          <p:cNvSpPr/>
          <p:nvPr/>
        </p:nvSpPr>
        <p:spPr>
          <a:xfrm>
            <a:off x="812800" y="3327401"/>
            <a:ext cx="4470400" cy="3000753"/>
          </a:xfrm>
          <a:prstGeom prst="rect">
            <a:avLst/>
          </a:prstGeom>
          <a:noFill/>
          <a:ln w="19050">
            <a:solidFill>
              <a:srgbClr val="00B0F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CEB41C5C-0F34-4DDA-9D7C-5E717F35F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384" y="303591"/>
            <a:ext cx="4334256" cy="5896743"/>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52E5685-96A0-40A0-8B9E-919BA8FE058D}"/>
              </a:ext>
            </a:extLst>
          </p:cNvPr>
          <p:cNvSpPr>
            <a:spLocks noGrp="1"/>
          </p:cNvSpPr>
          <p:nvPr>
            <p:ph type="title"/>
          </p:nvPr>
        </p:nvSpPr>
        <p:spPr>
          <a:xfrm>
            <a:off x="594360" y="640263"/>
            <a:ext cx="3822192" cy="1344975"/>
          </a:xfrm>
        </p:spPr>
        <p:txBody>
          <a:bodyPr vert="horz" lIns="91440" tIns="45720" rIns="91440" bIns="45720" rtlCol="0" anchor="ctr">
            <a:normAutofit/>
          </a:bodyPr>
          <a:lstStyle/>
          <a:p>
            <a:r>
              <a:rPr lang="en-US" sz="3600" kern="1200">
                <a:solidFill>
                  <a:schemeClr val="bg1"/>
                </a:solidFill>
                <a:latin typeface="+mj-lt"/>
                <a:ea typeface="+mj-ea"/>
                <a:cs typeface="+mj-cs"/>
              </a:rPr>
              <a:t>Core idea behind LSTM</a:t>
            </a:r>
          </a:p>
        </p:txBody>
      </p:sp>
      <p:cxnSp>
        <p:nvCxnSpPr>
          <p:cNvPr id="17" name="Straight Connector 16">
            <a:extLst>
              <a:ext uri="{FF2B5EF4-FFF2-40B4-BE49-F238E27FC236}">
                <a16:creationId xmlns:a16="http://schemas.microsoft.com/office/drawing/2014/main" id="{57E1E5E6-F385-4E9C-B201-BA5BDE5CAD5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04088" y="2050687"/>
            <a:ext cx="3685032" cy="0"/>
          </a:xfrm>
          <a:prstGeom prst="line">
            <a:avLst/>
          </a:prstGeom>
          <a:ln w="22225">
            <a:solidFill>
              <a:srgbClr val="E7E6E6"/>
            </a:solidFill>
          </a:ln>
        </p:spPr>
        <p:style>
          <a:lnRef idx="1">
            <a:schemeClr val="accent1"/>
          </a:lnRef>
          <a:fillRef idx="0">
            <a:schemeClr val="accent1"/>
          </a:fillRef>
          <a:effectRef idx="0">
            <a:schemeClr val="accent1"/>
          </a:effectRef>
          <a:fontRef idx="minor">
            <a:schemeClr val="tx1"/>
          </a:fontRef>
        </p:style>
      </p:cxnSp>
      <p:sp>
        <p:nvSpPr>
          <p:cNvPr id="8" name="Text Placeholder 7">
            <a:extLst>
              <a:ext uri="{FF2B5EF4-FFF2-40B4-BE49-F238E27FC236}">
                <a16:creationId xmlns:a16="http://schemas.microsoft.com/office/drawing/2014/main" id="{89384D20-FF78-46A7-80EB-A79128004F49}"/>
              </a:ext>
            </a:extLst>
          </p:cNvPr>
          <p:cNvSpPr>
            <a:spLocks noGrp="1"/>
          </p:cNvSpPr>
          <p:nvPr>
            <p:ph type="body" sz="half" idx="2"/>
          </p:nvPr>
        </p:nvSpPr>
        <p:spPr>
          <a:xfrm>
            <a:off x="593610" y="2121763"/>
            <a:ext cx="3822192" cy="3773010"/>
          </a:xfrm>
        </p:spPr>
        <p:txBody>
          <a:bodyPr vert="horz" lIns="91440" tIns="45720" rIns="91440" bIns="45720" rtlCol="0">
            <a:normAutofit/>
          </a:bodyPr>
          <a:lstStyle/>
          <a:p>
            <a:pPr marL="457189" indent="-228600">
              <a:buFont typeface="Arial" panose="020B0604020202020204" pitchFamily="34" charset="0"/>
              <a:buChar char="•"/>
            </a:pPr>
            <a:r>
              <a:rPr lang="en-US" sz="2000">
                <a:solidFill>
                  <a:schemeClr val="bg1"/>
                </a:solidFill>
              </a:rPr>
              <a:t>key to LSTMs is the cell state</a:t>
            </a:r>
          </a:p>
          <a:p>
            <a:pPr marL="457189" indent="-228600">
              <a:buFont typeface="Arial" panose="020B0604020202020204" pitchFamily="34" charset="0"/>
              <a:buChar char="•"/>
            </a:pPr>
            <a:endParaRPr lang="en-US" sz="2000">
              <a:solidFill>
                <a:schemeClr val="bg1"/>
              </a:solidFill>
            </a:endParaRPr>
          </a:p>
          <a:p>
            <a:pPr marL="457189" indent="-228600">
              <a:buFont typeface="Arial" panose="020B0604020202020204" pitchFamily="34" charset="0"/>
              <a:buChar char="•"/>
            </a:pPr>
            <a:r>
              <a:rPr lang="en-US" sz="2000">
                <a:solidFill>
                  <a:schemeClr val="bg1"/>
                </a:solidFill>
              </a:rPr>
              <a:t>horizontal line running through the top of the diagram</a:t>
            </a:r>
          </a:p>
          <a:p>
            <a:pPr marL="457189" indent="-228600">
              <a:buFont typeface="Arial" panose="020B0604020202020204" pitchFamily="34" charset="0"/>
              <a:buChar char="•"/>
            </a:pPr>
            <a:endParaRPr lang="en-US" sz="2000">
              <a:solidFill>
                <a:schemeClr val="bg1"/>
              </a:solidFill>
            </a:endParaRPr>
          </a:p>
          <a:p>
            <a:pPr marL="457189" indent="-228600">
              <a:buFont typeface="Arial" panose="020B0604020202020204" pitchFamily="34" charset="0"/>
              <a:buChar char="•"/>
            </a:pPr>
            <a:r>
              <a:rPr lang="en-US" sz="2000">
                <a:solidFill>
                  <a:schemeClr val="bg1"/>
                </a:solidFill>
              </a:rPr>
              <a:t>have the ability to remove or add information to the cell state regulated by structures called gates</a:t>
            </a:r>
          </a:p>
          <a:p>
            <a:pPr indent="-228600">
              <a:buFont typeface="Arial" panose="020B0604020202020204" pitchFamily="34" charset="0"/>
              <a:buChar char="•"/>
            </a:pPr>
            <a:endParaRPr lang="en-US" sz="2000">
              <a:solidFill>
                <a:schemeClr val="bg1"/>
              </a:solidFill>
            </a:endParaRPr>
          </a:p>
          <a:p>
            <a:pPr indent="-228600">
              <a:buFont typeface="Arial" panose="020B0604020202020204" pitchFamily="34" charset="0"/>
              <a:buChar char="•"/>
            </a:pPr>
            <a:endParaRPr lang="en-US" sz="2000">
              <a:solidFill>
                <a:schemeClr val="bg1"/>
              </a:solidFill>
            </a:endParaRPr>
          </a:p>
        </p:txBody>
      </p:sp>
      <p:pic>
        <p:nvPicPr>
          <p:cNvPr id="10" name="Content Placeholder 9" descr="A picture containing clock&#10;&#10;Description generated with very high confidence">
            <a:extLst>
              <a:ext uri="{FF2B5EF4-FFF2-40B4-BE49-F238E27FC236}">
                <a16:creationId xmlns:a16="http://schemas.microsoft.com/office/drawing/2014/main" id="{570913E2-7F22-45CF-BB95-E14A518FF9F6}"/>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338" r="1307" b="-2"/>
          <a:stretch/>
        </p:blipFill>
        <p:spPr>
          <a:xfrm>
            <a:off x="5110716" y="1089785"/>
            <a:ext cx="6596652" cy="4522981"/>
          </a:xfrm>
          <a:prstGeom prst="rect">
            <a:avLst/>
          </a:prstGeom>
        </p:spPr>
      </p:pic>
    </p:spTree>
    <p:extLst>
      <p:ext uri="{BB962C8B-B14F-4D97-AF65-F5344CB8AC3E}">
        <p14:creationId xmlns:p14="http://schemas.microsoft.com/office/powerpoint/2010/main" val="261678636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1BE482-DBA5-470A-9A68-4516A6039E7C}"/>
              </a:ext>
            </a:extLst>
          </p:cNvPr>
          <p:cNvSpPr>
            <a:spLocks noGrp="1"/>
          </p:cNvSpPr>
          <p:nvPr>
            <p:ph type="title"/>
          </p:nvPr>
        </p:nvSpPr>
        <p:spPr/>
        <p:txBody>
          <a:bodyPr/>
          <a:lstStyle/>
          <a:p>
            <a:r>
              <a:rPr lang="en-US" dirty="0"/>
              <a:t>LSTM Cell</a:t>
            </a:r>
            <a:endParaRPr lang="en-IN" dirty="0"/>
          </a:p>
        </p:txBody>
      </p:sp>
      <p:pic>
        <p:nvPicPr>
          <p:cNvPr id="1026" name="Picture 2" descr="http://colah.github.io/posts/2015-08-Understanding-LSTMs/img/LSTM3-C-line.png">
            <a:extLst>
              <a:ext uri="{FF2B5EF4-FFF2-40B4-BE49-F238E27FC236}">
                <a16:creationId xmlns:a16="http://schemas.microsoft.com/office/drawing/2014/main" id="{B04EDFF4-CC06-481D-A71E-55A4EFACAD54}"/>
              </a:ext>
            </a:extLst>
          </p:cNvPr>
          <p:cNvPicPr>
            <a:picLocks noGrp="1" noChangeAspect="1" noChangeArrowheads="1"/>
          </p:cNvPicPr>
          <p:nvPr>
            <p:ph sz="half" idx="1"/>
          </p:nvPr>
        </p:nvPicPr>
        <p:blipFill rotWithShape="1">
          <a:blip r:embed="rId2">
            <a:extLst>
              <a:ext uri="{28A0092B-C50C-407E-A947-70E740481C1C}">
                <a14:useLocalDpi xmlns:a14="http://schemas.microsoft.com/office/drawing/2010/main" val="0"/>
              </a:ext>
            </a:extLst>
          </a:blip>
          <a:srcRect l="24407" r="24779"/>
          <a:stretch/>
        </p:blipFill>
        <p:spPr bwMode="auto">
          <a:xfrm>
            <a:off x="838200" y="1584960"/>
            <a:ext cx="4389120" cy="2667919"/>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7">
            <a:extLst>
              <a:ext uri="{FF2B5EF4-FFF2-40B4-BE49-F238E27FC236}">
                <a16:creationId xmlns:a16="http://schemas.microsoft.com/office/drawing/2014/main" id="{3E99230C-2339-4422-B530-E10245B59B07}"/>
              </a:ext>
            </a:extLst>
          </p:cNvPr>
          <p:cNvSpPr>
            <a:spLocks noGrp="1"/>
          </p:cNvSpPr>
          <p:nvPr>
            <p:ph sz="half" idx="2"/>
          </p:nvPr>
        </p:nvSpPr>
        <p:spPr/>
        <p:txBody>
          <a:bodyPr/>
          <a:lstStyle/>
          <a:p>
            <a:r>
              <a:rPr lang="en-US" dirty="0"/>
              <a:t>Key element of LSTM – Cell State</a:t>
            </a:r>
          </a:p>
          <a:p>
            <a:r>
              <a:rPr lang="en-US" dirty="0"/>
              <a:t>The ability to manipulate the information to the cell state using gates such as	</a:t>
            </a:r>
          </a:p>
          <a:p>
            <a:pPr lvl="1"/>
            <a:r>
              <a:rPr lang="en-US" dirty="0"/>
              <a:t>Forget gate</a:t>
            </a:r>
          </a:p>
          <a:p>
            <a:pPr lvl="1"/>
            <a:r>
              <a:rPr lang="en-US" dirty="0"/>
              <a:t>Input gate layer</a:t>
            </a:r>
          </a:p>
          <a:p>
            <a:pPr lvl="1"/>
            <a:r>
              <a:rPr lang="en-US" dirty="0"/>
              <a:t>Output Layer</a:t>
            </a:r>
          </a:p>
          <a:p>
            <a:pPr lvl="1"/>
            <a:endParaRPr lang="en-IN" dirty="0"/>
          </a:p>
        </p:txBody>
      </p:sp>
      <p:sp>
        <p:nvSpPr>
          <p:cNvPr id="9" name="TextBox 8">
            <a:extLst>
              <a:ext uri="{FF2B5EF4-FFF2-40B4-BE49-F238E27FC236}">
                <a16:creationId xmlns:a16="http://schemas.microsoft.com/office/drawing/2014/main" id="{C0709424-A15A-4DCC-8DE3-48E1E15B2600}"/>
              </a:ext>
            </a:extLst>
          </p:cNvPr>
          <p:cNvSpPr txBox="1"/>
          <p:nvPr/>
        </p:nvSpPr>
        <p:spPr>
          <a:xfrm>
            <a:off x="1239520" y="4252879"/>
            <a:ext cx="3515360" cy="646331"/>
          </a:xfrm>
          <a:prstGeom prst="rect">
            <a:avLst/>
          </a:prstGeom>
          <a:noFill/>
        </p:spPr>
        <p:txBody>
          <a:bodyPr wrap="square" rtlCol="0">
            <a:spAutoFit/>
          </a:bodyPr>
          <a:lstStyle/>
          <a:p>
            <a:r>
              <a:rPr lang="en-US" dirty="0"/>
              <a:t>Note: Deep Learning Book – Ian </a:t>
            </a:r>
            <a:r>
              <a:rPr lang="en-US" dirty="0" err="1"/>
              <a:t>GoodFellow</a:t>
            </a:r>
            <a:r>
              <a:rPr lang="en-US" dirty="0"/>
              <a:t> uses (S</a:t>
            </a:r>
            <a:r>
              <a:rPr lang="en-US" sz="1600" baseline="-25000" dirty="0"/>
              <a:t>t </a:t>
            </a:r>
            <a:r>
              <a:rPr lang="en-US" dirty="0"/>
              <a:t>) for cell state</a:t>
            </a:r>
            <a:endParaRPr lang="en-IN" dirty="0"/>
          </a:p>
        </p:txBody>
      </p:sp>
      <p:pic>
        <p:nvPicPr>
          <p:cNvPr id="1028" name="Picture 4" descr="http://colah.github.io/posts/2015-08-Understanding-LSTMs/img/LSTM3-gate.png">
            <a:extLst>
              <a:ext uri="{FF2B5EF4-FFF2-40B4-BE49-F238E27FC236}">
                <a16:creationId xmlns:a16="http://schemas.microsoft.com/office/drawing/2014/main" id="{7588A8C6-2F0D-4CC7-B966-8CF3FC077A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77745" y="4765039"/>
            <a:ext cx="1466909" cy="1792889"/>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E22B6E78-07C3-4FA9-BF05-1C5A48D5E974}"/>
              </a:ext>
            </a:extLst>
          </p:cNvPr>
          <p:cNvSpPr txBox="1"/>
          <p:nvPr/>
        </p:nvSpPr>
        <p:spPr>
          <a:xfrm>
            <a:off x="10242519" y="4389464"/>
            <a:ext cx="1737360" cy="646331"/>
          </a:xfrm>
          <a:prstGeom prst="rect">
            <a:avLst/>
          </a:prstGeom>
          <a:noFill/>
        </p:spPr>
        <p:txBody>
          <a:bodyPr wrap="square" rtlCol="0">
            <a:spAutoFit/>
          </a:bodyPr>
          <a:lstStyle/>
          <a:p>
            <a:r>
              <a:rPr lang="en-US" dirty="0"/>
              <a:t>Gate Structure</a:t>
            </a:r>
          </a:p>
          <a:p>
            <a:endParaRPr lang="en-IN" dirty="0"/>
          </a:p>
        </p:txBody>
      </p:sp>
    </p:spTree>
    <p:extLst>
      <p:ext uri="{BB962C8B-B14F-4D97-AF65-F5344CB8AC3E}">
        <p14:creationId xmlns:p14="http://schemas.microsoft.com/office/powerpoint/2010/main" val="24756878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6C20283-73E0-40EC-8AD8-057F581F64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Freeform 28">
            <a:extLst>
              <a:ext uri="{FF2B5EF4-FFF2-40B4-BE49-F238E27FC236}">
                <a16:creationId xmlns:a16="http://schemas.microsoft.com/office/drawing/2014/main" id="{3FCC729B-E528-40C3-82D3-BA4375575E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960120" y="0"/>
            <a:ext cx="11218661" cy="6858000"/>
          </a:xfrm>
          <a:custGeom>
            <a:avLst/>
            <a:gdLst>
              <a:gd name="connsiteX0" fmla="*/ 0 w 11218661"/>
              <a:gd name="connsiteY0" fmla="*/ 0 h 6858000"/>
              <a:gd name="connsiteX1" fmla="*/ 8042507 w 11218661"/>
              <a:gd name="connsiteY1" fmla="*/ 0 h 6858000"/>
              <a:gd name="connsiteX2" fmla="*/ 11218661 w 11218661"/>
              <a:gd name="connsiteY2" fmla="*/ 6858000 h 6858000"/>
              <a:gd name="connsiteX3" fmla="*/ 0 w 1121866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218661" h="6858000">
                <a:moveTo>
                  <a:pt x="0" y="0"/>
                </a:moveTo>
                <a:lnTo>
                  <a:pt x="8042507" y="0"/>
                </a:lnTo>
                <a:lnTo>
                  <a:pt x="11218661" y="6858000"/>
                </a:lnTo>
                <a:lnTo>
                  <a:pt x="0" y="685800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26">
            <a:extLst>
              <a:ext uri="{FF2B5EF4-FFF2-40B4-BE49-F238E27FC236}">
                <a16:creationId xmlns:a16="http://schemas.microsoft.com/office/drawing/2014/main" id="{58F1FB8D-1842-4A04-998D-6CF047AB27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420248" y="0"/>
            <a:ext cx="10771752" cy="6858000"/>
          </a:xfrm>
          <a:custGeom>
            <a:avLst/>
            <a:gdLst>
              <a:gd name="connsiteX0" fmla="*/ 0 w 10771752"/>
              <a:gd name="connsiteY0" fmla="*/ 0 h 6858000"/>
              <a:gd name="connsiteX1" fmla="*/ 7595598 w 10771752"/>
              <a:gd name="connsiteY1" fmla="*/ 0 h 6858000"/>
              <a:gd name="connsiteX2" fmla="*/ 10771752 w 10771752"/>
              <a:gd name="connsiteY2" fmla="*/ 6858000 h 6858000"/>
              <a:gd name="connsiteX3" fmla="*/ 0 w 1077175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771752" h="6858000">
                <a:moveTo>
                  <a:pt x="0" y="0"/>
                </a:moveTo>
                <a:lnTo>
                  <a:pt x="7595598" y="0"/>
                </a:lnTo>
                <a:lnTo>
                  <a:pt x="10771752" y="6858000"/>
                </a:lnTo>
                <a:lnTo>
                  <a:pt x="0" y="685800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4ECB872-3455-4BF4-A11A-EA0722939886}"/>
              </a:ext>
            </a:extLst>
          </p:cNvPr>
          <p:cNvSpPr>
            <a:spLocks noGrp="1"/>
          </p:cNvSpPr>
          <p:nvPr>
            <p:ph type="title"/>
          </p:nvPr>
        </p:nvSpPr>
        <p:spPr>
          <a:xfrm>
            <a:off x="4384039" y="365125"/>
            <a:ext cx="7164493" cy="1325563"/>
          </a:xfrm>
        </p:spPr>
        <p:txBody>
          <a:bodyPr>
            <a:normAutofit/>
          </a:bodyPr>
          <a:lstStyle/>
          <a:p>
            <a:r>
              <a:rPr lang="en-US" dirty="0"/>
              <a:t>Gate</a:t>
            </a:r>
          </a:p>
        </p:txBody>
      </p:sp>
      <p:pic>
        <p:nvPicPr>
          <p:cNvPr id="4" name="Picture 3" descr="A picture containing object, clock&#10;&#10;Description generated with high confidence">
            <a:extLst>
              <a:ext uri="{FF2B5EF4-FFF2-40B4-BE49-F238E27FC236}">
                <a16:creationId xmlns:a16="http://schemas.microsoft.com/office/drawing/2014/main" id="{031C42B8-D754-41A3-9B8E-97123FFA73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0060" y="1576352"/>
            <a:ext cx="3425957" cy="3704815"/>
          </a:xfrm>
          <a:prstGeom prst="rect">
            <a:avLst/>
          </a:prstGeom>
        </p:spPr>
      </p:pic>
      <p:sp>
        <p:nvSpPr>
          <p:cNvPr id="3" name="Content Placeholder 2">
            <a:extLst>
              <a:ext uri="{FF2B5EF4-FFF2-40B4-BE49-F238E27FC236}">
                <a16:creationId xmlns:a16="http://schemas.microsoft.com/office/drawing/2014/main" id="{51280255-4FA0-4FD1-9A6D-7F804B1D171B}"/>
              </a:ext>
            </a:extLst>
          </p:cNvPr>
          <p:cNvSpPr>
            <a:spLocks noGrp="1"/>
          </p:cNvSpPr>
          <p:nvPr>
            <p:ph idx="1"/>
          </p:nvPr>
        </p:nvSpPr>
        <p:spPr>
          <a:xfrm>
            <a:off x="4387515" y="2022601"/>
            <a:ext cx="7161017" cy="4154361"/>
          </a:xfrm>
        </p:spPr>
        <p:txBody>
          <a:bodyPr>
            <a:normAutofit/>
          </a:bodyPr>
          <a:lstStyle/>
          <a:p>
            <a:r>
              <a:rPr lang="en-US" sz="2000">
                <a:latin typeface="Times New Roman" panose="02020603050405020304" pitchFamily="18" charset="0"/>
                <a:cs typeface="Times New Roman" panose="02020603050405020304" pitchFamily="18" charset="0"/>
              </a:rPr>
              <a:t>a sigmoid neural net layer and a pointwise multiplication operation</a:t>
            </a:r>
          </a:p>
          <a:p>
            <a:r>
              <a:rPr lang="en-US" sz="2000">
                <a:latin typeface="Times New Roman" panose="02020603050405020304" pitchFamily="18" charset="0"/>
                <a:cs typeface="Times New Roman" panose="02020603050405020304" pitchFamily="18" charset="0"/>
              </a:rPr>
              <a:t>sigmoid layer outputs numbers between zero and one, describing how much of each component should be let through</a:t>
            </a:r>
          </a:p>
          <a:p>
            <a:r>
              <a:rPr lang="en-US" sz="2000">
                <a:latin typeface="Times New Roman" panose="02020603050405020304" pitchFamily="18" charset="0"/>
                <a:cs typeface="Times New Roman" panose="02020603050405020304" pitchFamily="18" charset="0"/>
              </a:rPr>
              <a:t>An LSTM has three of these gates, to protect and control the cell state.</a:t>
            </a:r>
            <a:endParaRPr lang="en-US" sz="2000" b="1">
              <a:latin typeface="Times New Roman" panose="02020603050405020304" pitchFamily="18" charset="0"/>
              <a:cs typeface="Times New Roman" panose="02020603050405020304" pitchFamily="18" charset="0"/>
            </a:endParaRPr>
          </a:p>
          <a:p>
            <a:endParaRPr lang="en-US" sz="2000"/>
          </a:p>
        </p:txBody>
      </p:sp>
    </p:spTree>
    <p:extLst>
      <p:ext uri="{BB962C8B-B14F-4D97-AF65-F5344CB8AC3E}">
        <p14:creationId xmlns:p14="http://schemas.microsoft.com/office/powerpoint/2010/main" val="389544150"/>
      </p:ext>
    </p:extLst>
  </p:cSld>
  <p:clrMapOvr>
    <a:overrideClrMapping bg1="dk1" tx1="lt1" bg2="dk2" tx2="lt2" accent1="accent1" accent2="accent2" accent3="accent3" accent4="accent4" accent5="accent5" accent6="accent6" hlink="hlink" folHlink="folHlink"/>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280377" y="370498"/>
            <a:ext cx="9701953" cy="755762"/>
          </a:xfrm>
          <a:prstGeom prst="rect">
            <a:avLst/>
          </a:prstGeom>
        </p:spPr>
        <p:txBody>
          <a:bodyPr vert="horz" wrap="square" lIns="0" tIns="16933" rIns="0" bIns="0" rtlCol="0" anchor="ctr">
            <a:spAutoFit/>
          </a:bodyPr>
          <a:lstStyle/>
          <a:p>
            <a:pPr marL="16933">
              <a:lnSpc>
                <a:spcPct val="100000"/>
              </a:lnSpc>
              <a:spcBef>
                <a:spcPts val="133"/>
              </a:spcBef>
            </a:pPr>
            <a:r>
              <a:rPr sz="4800" spc="-13" dirty="0">
                <a:latin typeface="Georgia" panose="02040502050405020303" pitchFamily="18" charset="0"/>
              </a:rPr>
              <a:t>Long Short-Term </a:t>
            </a:r>
            <a:r>
              <a:rPr sz="4800" spc="-7" dirty="0">
                <a:latin typeface="Georgia" panose="02040502050405020303" pitchFamily="18" charset="0"/>
              </a:rPr>
              <a:t>Memory</a:t>
            </a:r>
            <a:r>
              <a:rPr sz="4800" spc="-107" dirty="0">
                <a:latin typeface="Georgia" panose="02040502050405020303" pitchFamily="18" charset="0"/>
              </a:rPr>
              <a:t> </a:t>
            </a:r>
            <a:r>
              <a:rPr sz="4800" spc="-7" dirty="0">
                <a:latin typeface="Georgia" panose="02040502050405020303" pitchFamily="18" charset="0"/>
              </a:rPr>
              <a:t>(LSTM)</a:t>
            </a:r>
          </a:p>
        </p:txBody>
      </p:sp>
      <p:sp>
        <p:nvSpPr>
          <p:cNvPr id="4" name="object 4"/>
          <p:cNvSpPr txBox="1"/>
          <p:nvPr/>
        </p:nvSpPr>
        <p:spPr>
          <a:xfrm>
            <a:off x="406400" y="1308890"/>
            <a:ext cx="11176000" cy="1012242"/>
          </a:xfrm>
          <a:prstGeom prst="rect">
            <a:avLst/>
          </a:prstGeom>
        </p:spPr>
        <p:txBody>
          <a:bodyPr vert="horz" wrap="square" lIns="0" tIns="37252" rIns="0" bIns="0" rtlCol="0">
            <a:spAutoFit/>
          </a:bodyPr>
          <a:lstStyle/>
          <a:p>
            <a:pPr marL="16933" marR="6773" lvl="0" indent="0" algn="l" defTabSz="914400" rtl="0" eaLnBrk="1" fontAlgn="auto" latinLnBrk="0" hangingPunct="1">
              <a:lnSpc>
                <a:spcPts val="3800"/>
              </a:lnSpc>
              <a:spcBef>
                <a:spcPts val="292"/>
              </a:spcBef>
              <a:spcAft>
                <a:spcPts val="0"/>
              </a:spcAft>
              <a:buClrTx/>
              <a:buSzTx/>
              <a:buFontTx/>
              <a:buNone/>
              <a:tabLst/>
              <a:defRPr/>
            </a:pPr>
            <a:r>
              <a:rPr kumimoji="0" sz="3200" b="0" i="0" u="none" strike="noStrike" kern="1200" cap="none" spc="-7" normalizeH="0" baseline="0" noProof="0" dirty="0">
                <a:ln>
                  <a:noFill/>
                </a:ln>
                <a:solidFill>
                  <a:prstClr val="black"/>
                </a:solidFill>
                <a:effectLst/>
                <a:uLnTx/>
                <a:uFillTx/>
                <a:latin typeface="Georgia" panose="02040502050405020303" pitchFamily="18" charset="0"/>
                <a:ea typeface="+mn-ea"/>
                <a:cs typeface="Arial"/>
              </a:rPr>
              <a:t>Three </a:t>
            </a:r>
            <a:r>
              <a:rPr kumimoji="0" sz="3200" b="1" i="0" u="sng" strike="noStrike" kern="1200" cap="none" spc="-7" normalizeH="0" baseline="0" noProof="0" dirty="0">
                <a:ln>
                  <a:noFill/>
                </a:ln>
                <a:solidFill>
                  <a:prstClr val="black"/>
                </a:solidFill>
                <a:effectLst/>
                <a:uLnTx/>
                <a:uFill>
                  <a:solidFill>
                    <a:srgbClr val="000000"/>
                  </a:solidFill>
                </a:uFill>
                <a:latin typeface="Georgia" panose="02040502050405020303" pitchFamily="18" charset="0"/>
                <a:ea typeface="+mn-ea"/>
                <a:cs typeface="Arial"/>
              </a:rPr>
              <a:t>gates</a:t>
            </a:r>
            <a:r>
              <a:rPr kumimoji="0" sz="3200" b="0" i="0" u="none" strike="noStrike" kern="1200" cap="none" spc="-7" normalizeH="0" baseline="0" noProof="0" dirty="0">
                <a:ln>
                  <a:noFill/>
                </a:ln>
                <a:solidFill>
                  <a:prstClr val="black"/>
                </a:solidFill>
                <a:effectLst/>
                <a:uLnTx/>
                <a:uFillTx/>
                <a:latin typeface="Georgia" panose="02040502050405020303" pitchFamily="18" charset="0"/>
                <a:ea typeface="+mn-ea"/>
                <a:cs typeface="Arial"/>
              </a:rPr>
              <a:t> are governed by </a:t>
            </a:r>
            <a:r>
              <a:rPr kumimoji="0" sz="3200" b="0" i="1" u="none" strike="noStrike" kern="1200" cap="none" spc="0" normalizeH="0" baseline="0" noProof="0" dirty="0">
                <a:ln>
                  <a:noFill/>
                </a:ln>
                <a:solidFill>
                  <a:prstClr val="black"/>
                </a:solidFill>
                <a:effectLst/>
                <a:uLnTx/>
                <a:uFillTx/>
                <a:latin typeface="Georgia" panose="02040502050405020303" pitchFamily="18" charset="0"/>
                <a:ea typeface="+mn-ea"/>
                <a:cs typeface="Arial"/>
              </a:rPr>
              <a:t>sigmoid </a:t>
            </a:r>
            <a:r>
              <a:rPr kumimoji="0" sz="3200" b="0" i="0" u="none" strike="noStrike" kern="1200" cap="none" spc="-7" normalizeH="0" baseline="0" noProof="0" dirty="0">
                <a:ln>
                  <a:noFill/>
                </a:ln>
                <a:solidFill>
                  <a:prstClr val="black"/>
                </a:solidFill>
                <a:effectLst/>
                <a:uLnTx/>
                <a:uFillTx/>
                <a:latin typeface="Georgia" panose="02040502050405020303" pitchFamily="18" charset="0"/>
                <a:ea typeface="+mn-ea"/>
                <a:cs typeface="Arial"/>
              </a:rPr>
              <a:t>units (btw [0,1]) define  the </a:t>
            </a:r>
            <a:r>
              <a:rPr kumimoji="0" sz="3200" b="0" i="0" u="none" strike="noStrike" kern="1200" cap="none" spc="0" normalizeH="0" baseline="0" noProof="0" dirty="0">
                <a:ln>
                  <a:noFill/>
                </a:ln>
                <a:solidFill>
                  <a:prstClr val="black"/>
                </a:solidFill>
                <a:effectLst/>
                <a:uLnTx/>
                <a:uFillTx/>
                <a:latin typeface="Georgia" panose="02040502050405020303" pitchFamily="18" charset="0"/>
                <a:ea typeface="+mn-ea"/>
                <a:cs typeface="Arial"/>
              </a:rPr>
              <a:t>control </a:t>
            </a:r>
            <a:r>
              <a:rPr kumimoji="0" sz="3200" b="0" i="0" u="none" strike="noStrike" kern="1200" cap="none" spc="-7" normalizeH="0" baseline="0" noProof="0" dirty="0">
                <a:ln>
                  <a:noFill/>
                </a:ln>
                <a:solidFill>
                  <a:prstClr val="black"/>
                </a:solidFill>
                <a:effectLst/>
                <a:uLnTx/>
                <a:uFillTx/>
                <a:latin typeface="Georgia" panose="02040502050405020303" pitchFamily="18" charset="0"/>
                <a:ea typeface="+mn-ea"/>
                <a:cs typeface="Arial"/>
              </a:rPr>
              <a:t>of in </a:t>
            </a:r>
            <a:r>
              <a:rPr kumimoji="0" sz="3200" b="0" i="0" u="none" strike="noStrike" kern="1200" cap="none" spc="0" normalizeH="0" baseline="0" noProof="0" dirty="0">
                <a:ln>
                  <a:noFill/>
                </a:ln>
                <a:solidFill>
                  <a:prstClr val="black"/>
                </a:solidFill>
                <a:effectLst/>
                <a:uLnTx/>
                <a:uFillTx/>
                <a:latin typeface="Georgia" panose="02040502050405020303" pitchFamily="18" charset="0"/>
                <a:ea typeface="+mn-ea"/>
                <a:cs typeface="Arial"/>
              </a:rPr>
              <a:t>&amp; </a:t>
            </a:r>
            <a:r>
              <a:rPr kumimoji="0" sz="3200" b="0" i="0" u="none" strike="noStrike" kern="1200" cap="none" spc="-7" normalizeH="0" baseline="0" noProof="0" dirty="0">
                <a:ln>
                  <a:noFill/>
                </a:ln>
                <a:solidFill>
                  <a:prstClr val="black"/>
                </a:solidFill>
                <a:effectLst/>
                <a:uLnTx/>
                <a:uFillTx/>
                <a:latin typeface="Georgia" panose="02040502050405020303" pitchFamily="18" charset="0"/>
                <a:ea typeface="+mn-ea"/>
                <a:cs typeface="Arial"/>
              </a:rPr>
              <a:t>out</a:t>
            </a:r>
            <a:r>
              <a:rPr kumimoji="0" sz="3200" b="0" i="0" u="none" strike="noStrike" kern="1200" cap="none" spc="-47" normalizeH="0" baseline="0" noProof="0" dirty="0">
                <a:ln>
                  <a:noFill/>
                </a:ln>
                <a:solidFill>
                  <a:prstClr val="black"/>
                </a:solidFill>
                <a:effectLst/>
                <a:uLnTx/>
                <a:uFillTx/>
                <a:latin typeface="Georgia" panose="02040502050405020303" pitchFamily="18" charset="0"/>
                <a:ea typeface="+mn-ea"/>
                <a:cs typeface="Arial"/>
              </a:rPr>
              <a:t> </a:t>
            </a:r>
            <a:r>
              <a:rPr kumimoji="0" sz="3200" b="0" i="0" u="none" strike="noStrike" kern="1200" cap="none" spc="-7" normalizeH="0" baseline="0" noProof="0" dirty="0">
                <a:ln>
                  <a:noFill/>
                </a:ln>
                <a:solidFill>
                  <a:prstClr val="black"/>
                </a:solidFill>
                <a:effectLst/>
                <a:uLnTx/>
                <a:uFillTx/>
                <a:latin typeface="Georgia" panose="02040502050405020303" pitchFamily="18" charset="0"/>
                <a:ea typeface="+mn-ea"/>
                <a:cs typeface="Arial"/>
              </a:rPr>
              <a:t>information..</a:t>
            </a:r>
            <a:endParaRPr kumimoji="0" sz="3200" b="0" i="0" u="none" strike="noStrike" kern="1200" cap="none" spc="0" normalizeH="0" baseline="0" noProof="0" dirty="0">
              <a:ln>
                <a:noFill/>
              </a:ln>
              <a:solidFill>
                <a:prstClr val="black"/>
              </a:solidFill>
              <a:effectLst/>
              <a:uLnTx/>
              <a:uFillTx/>
              <a:latin typeface="Georgia" panose="02040502050405020303" pitchFamily="18" charset="0"/>
              <a:ea typeface="+mn-ea"/>
              <a:cs typeface="Arial"/>
            </a:endParaRPr>
          </a:p>
        </p:txBody>
      </p:sp>
      <p:sp>
        <p:nvSpPr>
          <p:cNvPr id="5" name="object 5"/>
          <p:cNvSpPr/>
          <p:nvPr/>
        </p:nvSpPr>
        <p:spPr>
          <a:xfrm>
            <a:off x="504866" y="2259295"/>
            <a:ext cx="3650559" cy="3850325"/>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object 6"/>
          <p:cNvSpPr/>
          <p:nvPr/>
        </p:nvSpPr>
        <p:spPr>
          <a:xfrm>
            <a:off x="6069420" y="3074661"/>
            <a:ext cx="1816059" cy="2219628"/>
          </a:xfrm>
          <a:prstGeom prst="rect">
            <a:avLst/>
          </a:prstGeom>
          <a:blipFill>
            <a:blip r:embed="rId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object 7"/>
          <p:cNvSpPr/>
          <p:nvPr/>
        </p:nvSpPr>
        <p:spPr>
          <a:xfrm>
            <a:off x="7885485" y="2766444"/>
            <a:ext cx="4255124" cy="2836011"/>
          </a:xfrm>
          <a:prstGeom prst="rect">
            <a:avLst/>
          </a:prstGeom>
          <a:blipFill>
            <a:blip r:embed="rId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object 8"/>
          <p:cNvSpPr/>
          <p:nvPr/>
        </p:nvSpPr>
        <p:spPr>
          <a:xfrm>
            <a:off x="1431629" y="4359558"/>
            <a:ext cx="435187" cy="524933"/>
          </a:xfrm>
          <a:custGeom>
            <a:avLst/>
            <a:gdLst/>
            <a:ahLst/>
            <a:cxnLst/>
            <a:rect l="l" t="t" r="r" b="b"/>
            <a:pathLst>
              <a:path w="326390" h="393700">
                <a:moveTo>
                  <a:pt x="0" y="54299"/>
                </a:moveTo>
                <a:lnTo>
                  <a:pt x="4267" y="33159"/>
                </a:lnTo>
                <a:lnTo>
                  <a:pt x="15904" y="15899"/>
                </a:lnTo>
                <a:lnTo>
                  <a:pt x="33164" y="4265"/>
                </a:lnTo>
                <a:lnTo>
                  <a:pt x="54299" y="0"/>
                </a:lnTo>
                <a:lnTo>
                  <a:pt x="271499" y="0"/>
                </a:lnTo>
                <a:lnTo>
                  <a:pt x="309894" y="15899"/>
                </a:lnTo>
                <a:lnTo>
                  <a:pt x="325799" y="54299"/>
                </a:lnTo>
                <a:lnTo>
                  <a:pt x="325799" y="339299"/>
                </a:lnTo>
                <a:lnTo>
                  <a:pt x="321531" y="360439"/>
                </a:lnTo>
                <a:lnTo>
                  <a:pt x="309894" y="377699"/>
                </a:lnTo>
                <a:lnTo>
                  <a:pt x="292634" y="389333"/>
                </a:lnTo>
                <a:lnTo>
                  <a:pt x="271499" y="393599"/>
                </a:lnTo>
                <a:lnTo>
                  <a:pt x="54299" y="393599"/>
                </a:lnTo>
                <a:lnTo>
                  <a:pt x="33164" y="389333"/>
                </a:lnTo>
                <a:lnTo>
                  <a:pt x="15904" y="377699"/>
                </a:lnTo>
                <a:lnTo>
                  <a:pt x="4267" y="360439"/>
                </a:lnTo>
                <a:lnTo>
                  <a:pt x="0" y="339299"/>
                </a:lnTo>
                <a:lnTo>
                  <a:pt x="0" y="54299"/>
                </a:lnTo>
                <a:close/>
              </a:path>
            </a:pathLst>
          </a:custGeom>
          <a:ln w="38099">
            <a:solidFill>
              <a:srgbClr val="FF6633"/>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object 9"/>
          <p:cNvSpPr/>
          <p:nvPr/>
        </p:nvSpPr>
        <p:spPr>
          <a:xfrm>
            <a:off x="997231" y="4359558"/>
            <a:ext cx="435187" cy="524933"/>
          </a:xfrm>
          <a:custGeom>
            <a:avLst/>
            <a:gdLst/>
            <a:ahLst/>
            <a:cxnLst/>
            <a:rect l="l" t="t" r="r" b="b"/>
            <a:pathLst>
              <a:path w="326390" h="393700">
                <a:moveTo>
                  <a:pt x="0" y="54299"/>
                </a:moveTo>
                <a:lnTo>
                  <a:pt x="4267" y="33159"/>
                </a:lnTo>
                <a:lnTo>
                  <a:pt x="15904" y="15899"/>
                </a:lnTo>
                <a:lnTo>
                  <a:pt x="33164" y="4265"/>
                </a:lnTo>
                <a:lnTo>
                  <a:pt x="54299" y="0"/>
                </a:lnTo>
                <a:lnTo>
                  <a:pt x="271499" y="0"/>
                </a:lnTo>
                <a:lnTo>
                  <a:pt x="309894" y="15899"/>
                </a:lnTo>
                <a:lnTo>
                  <a:pt x="325799" y="54299"/>
                </a:lnTo>
                <a:lnTo>
                  <a:pt x="325799" y="339299"/>
                </a:lnTo>
                <a:lnTo>
                  <a:pt x="321531" y="360439"/>
                </a:lnTo>
                <a:lnTo>
                  <a:pt x="309894" y="377699"/>
                </a:lnTo>
                <a:lnTo>
                  <a:pt x="292634" y="389333"/>
                </a:lnTo>
                <a:lnTo>
                  <a:pt x="271499" y="393599"/>
                </a:lnTo>
                <a:lnTo>
                  <a:pt x="54299" y="393599"/>
                </a:lnTo>
                <a:lnTo>
                  <a:pt x="33164" y="389333"/>
                </a:lnTo>
                <a:lnTo>
                  <a:pt x="15904" y="377699"/>
                </a:lnTo>
                <a:lnTo>
                  <a:pt x="4267" y="360439"/>
                </a:lnTo>
                <a:lnTo>
                  <a:pt x="0" y="339299"/>
                </a:lnTo>
                <a:lnTo>
                  <a:pt x="0" y="54299"/>
                </a:lnTo>
                <a:close/>
              </a:path>
            </a:pathLst>
          </a:custGeom>
          <a:ln w="38099">
            <a:solidFill>
              <a:srgbClr val="FF6633"/>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object 10"/>
          <p:cNvSpPr/>
          <p:nvPr/>
        </p:nvSpPr>
        <p:spPr>
          <a:xfrm>
            <a:off x="2499995" y="4359558"/>
            <a:ext cx="435187" cy="524933"/>
          </a:xfrm>
          <a:custGeom>
            <a:avLst/>
            <a:gdLst/>
            <a:ahLst/>
            <a:cxnLst/>
            <a:rect l="l" t="t" r="r" b="b"/>
            <a:pathLst>
              <a:path w="326389" h="393700">
                <a:moveTo>
                  <a:pt x="0" y="54299"/>
                </a:moveTo>
                <a:lnTo>
                  <a:pt x="4267" y="33159"/>
                </a:lnTo>
                <a:lnTo>
                  <a:pt x="15903" y="15899"/>
                </a:lnTo>
                <a:lnTo>
                  <a:pt x="33163" y="4265"/>
                </a:lnTo>
                <a:lnTo>
                  <a:pt x="54299" y="0"/>
                </a:lnTo>
                <a:lnTo>
                  <a:pt x="271499" y="0"/>
                </a:lnTo>
                <a:lnTo>
                  <a:pt x="309894" y="15899"/>
                </a:lnTo>
                <a:lnTo>
                  <a:pt x="325799" y="54299"/>
                </a:lnTo>
                <a:lnTo>
                  <a:pt x="325799" y="339299"/>
                </a:lnTo>
                <a:lnTo>
                  <a:pt x="321531" y="360439"/>
                </a:lnTo>
                <a:lnTo>
                  <a:pt x="309894" y="377699"/>
                </a:lnTo>
                <a:lnTo>
                  <a:pt x="292634" y="389333"/>
                </a:lnTo>
                <a:lnTo>
                  <a:pt x="271499" y="393599"/>
                </a:lnTo>
                <a:lnTo>
                  <a:pt x="54299" y="393599"/>
                </a:lnTo>
                <a:lnTo>
                  <a:pt x="33163" y="389333"/>
                </a:lnTo>
                <a:lnTo>
                  <a:pt x="15903" y="377699"/>
                </a:lnTo>
                <a:lnTo>
                  <a:pt x="4267" y="360439"/>
                </a:lnTo>
                <a:lnTo>
                  <a:pt x="0" y="339299"/>
                </a:lnTo>
                <a:lnTo>
                  <a:pt x="0" y="54299"/>
                </a:lnTo>
                <a:close/>
              </a:path>
            </a:pathLst>
          </a:custGeom>
          <a:ln w="38099">
            <a:solidFill>
              <a:srgbClr val="FF6633"/>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 name="object 11"/>
          <p:cNvSpPr/>
          <p:nvPr/>
        </p:nvSpPr>
        <p:spPr>
          <a:xfrm>
            <a:off x="4790023" y="3853125"/>
            <a:ext cx="1168400" cy="1031240"/>
          </a:xfrm>
          <a:custGeom>
            <a:avLst/>
            <a:gdLst/>
            <a:ahLst/>
            <a:cxnLst/>
            <a:rect l="l" t="t" r="r" b="b"/>
            <a:pathLst>
              <a:path w="876300" h="773429">
                <a:moveTo>
                  <a:pt x="489599" y="773398"/>
                </a:moveTo>
                <a:lnTo>
                  <a:pt x="489599" y="580048"/>
                </a:lnTo>
                <a:lnTo>
                  <a:pt x="0" y="580048"/>
                </a:lnTo>
                <a:lnTo>
                  <a:pt x="0" y="193349"/>
                </a:lnTo>
                <a:lnTo>
                  <a:pt x="489599" y="193349"/>
                </a:lnTo>
                <a:lnTo>
                  <a:pt x="489599" y="0"/>
                </a:lnTo>
                <a:lnTo>
                  <a:pt x="876298" y="386699"/>
                </a:lnTo>
                <a:lnTo>
                  <a:pt x="489599" y="773398"/>
                </a:lnTo>
                <a:close/>
              </a:path>
            </a:pathLst>
          </a:custGeom>
          <a:solidFill>
            <a:srgbClr val="FF6633"/>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 name="object 12"/>
          <p:cNvSpPr/>
          <p:nvPr/>
        </p:nvSpPr>
        <p:spPr>
          <a:xfrm>
            <a:off x="4790023" y="3853125"/>
            <a:ext cx="1168400" cy="1031240"/>
          </a:xfrm>
          <a:custGeom>
            <a:avLst/>
            <a:gdLst/>
            <a:ahLst/>
            <a:cxnLst/>
            <a:rect l="l" t="t" r="r" b="b"/>
            <a:pathLst>
              <a:path w="876300" h="773429">
                <a:moveTo>
                  <a:pt x="0" y="193349"/>
                </a:moveTo>
                <a:lnTo>
                  <a:pt x="489599" y="193349"/>
                </a:lnTo>
                <a:lnTo>
                  <a:pt x="489599" y="0"/>
                </a:lnTo>
                <a:lnTo>
                  <a:pt x="876298" y="386699"/>
                </a:lnTo>
                <a:lnTo>
                  <a:pt x="489599" y="773398"/>
                </a:lnTo>
                <a:lnTo>
                  <a:pt x="489599" y="580048"/>
                </a:lnTo>
                <a:lnTo>
                  <a:pt x="0" y="580048"/>
                </a:lnTo>
                <a:lnTo>
                  <a:pt x="0" y="193349"/>
                </a:lnTo>
                <a:close/>
              </a:path>
            </a:pathLst>
          </a:custGeom>
          <a:ln w="9524">
            <a:solidFill>
              <a:srgbClr val="666666"/>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p:nvPr/>
        </p:nvSpPr>
        <p:spPr>
          <a:xfrm>
            <a:off x="42113" y="1404738"/>
            <a:ext cx="12107775" cy="3739725"/>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object 5"/>
          <p:cNvSpPr txBox="1"/>
          <p:nvPr/>
        </p:nvSpPr>
        <p:spPr>
          <a:xfrm>
            <a:off x="6513723" y="2087110"/>
            <a:ext cx="3239877" cy="427532"/>
          </a:xfrm>
          <a:prstGeom prst="rect">
            <a:avLst/>
          </a:prstGeom>
        </p:spPr>
        <p:txBody>
          <a:bodyPr vert="horz" wrap="square" lIns="0" tIns="16933" rIns="0" bIns="0" rtlCol="0">
            <a:spAutoFit/>
          </a:bodyPr>
          <a:lstStyle/>
          <a:p>
            <a:pPr marL="16933" marR="0" lvl="0" indent="0" algn="l" defTabSz="914400" rtl="0" eaLnBrk="1" fontAlgn="auto" latinLnBrk="0" hangingPunct="1">
              <a:lnSpc>
                <a:spcPct val="100000"/>
              </a:lnSpc>
              <a:spcBef>
                <a:spcPts val="133"/>
              </a:spcBef>
              <a:spcAft>
                <a:spcPts val="0"/>
              </a:spcAft>
              <a:buClrTx/>
              <a:buSzTx/>
              <a:buFontTx/>
              <a:buNone/>
              <a:tabLst/>
              <a:defRPr/>
            </a:pPr>
            <a:r>
              <a:rPr kumimoji="0" sz="2667" b="1" i="0" u="none" strike="noStrike" kern="1200" cap="none" spc="-7" normalizeH="0" baseline="0" noProof="0" dirty="0">
                <a:ln>
                  <a:noFill/>
                </a:ln>
                <a:solidFill>
                  <a:prstClr val="black"/>
                </a:solidFill>
                <a:effectLst/>
                <a:uLnTx/>
                <a:uFillTx/>
                <a:latin typeface="Georgia" panose="02040502050405020303" pitchFamily="18" charset="0"/>
                <a:ea typeface="+mn-ea"/>
                <a:cs typeface="Arial"/>
              </a:rPr>
              <a:t>Forget</a:t>
            </a:r>
            <a:r>
              <a:rPr kumimoji="0" sz="2667" b="1" i="0" u="none" strike="noStrike" kern="1200" cap="none" spc="-107" normalizeH="0" baseline="0" noProof="0" dirty="0">
                <a:ln>
                  <a:noFill/>
                </a:ln>
                <a:solidFill>
                  <a:prstClr val="black"/>
                </a:solidFill>
                <a:effectLst/>
                <a:uLnTx/>
                <a:uFillTx/>
                <a:latin typeface="Georgia" panose="02040502050405020303" pitchFamily="18" charset="0"/>
                <a:ea typeface="+mn-ea"/>
                <a:cs typeface="Arial"/>
              </a:rPr>
              <a:t> </a:t>
            </a:r>
            <a:r>
              <a:rPr kumimoji="0" sz="2667" b="1" i="0" u="none" strike="noStrike" kern="1200" cap="none" spc="0" normalizeH="0" baseline="0" noProof="0" dirty="0">
                <a:ln>
                  <a:noFill/>
                </a:ln>
                <a:solidFill>
                  <a:prstClr val="black"/>
                </a:solidFill>
                <a:effectLst/>
                <a:uLnTx/>
                <a:uFillTx/>
                <a:latin typeface="Georgia" panose="02040502050405020303" pitchFamily="18" charset="0"/>
                <a:ea typeface="+mn-ea"/>
                <a:cs typeface="Arial"/>
              </a:rPr>
              <a:t>Gate</a:t>
            </a:r>
            <a:endParaRPr kumimoji="0" sz="2667" b="0" i="0" u="none" strike="noStrike" kern="1200" cap="none" spc="0" normalizeH="0" baseline="0" noProof="0" dirty="0">
              <a:ln>
                <a:noFill/>
              </a:ln>
              <a:solidFill>
                <a:prstClr val="black"/>
              </a:solidFill>
              <a:effectLst/>
              <a:uLnTx/>
              <a:uFillTx/>
              <a:latin typeface="Arial"/>
              <a:ea typeface="+mn-ea"/>
              <a:cs typeface="Arial"/>
            </a:endParaRPr>
          </a:p>
        </p:txBody>
      </p:sp>
      <p:sp>
        <p:nvSpPr>
          <p:cNvPr id="6" name="object 6"/>
          <p:cNvSpPr txBox="1"/>
          <p:nvPr/>
        </p:nvSpPr>
        <p:spPr>
          <a:xfrm>
            <a:off x="8421934" y="4377739"/>
            <a:ext cx="2020617" cy="427532"/>
          </a:xfrm>
          <a:prstGeom prst="rect">
            <a:avLst/>
          </a:prstGeom>
        </p:spPr>
        <p:txBody>
          <a:bodyPr vert="horz" wrap="square" lIns="0" tIns="16933" rIns="0" bIns="0" rtlCol="0">
            <a:spAutoFit/>
          </a:bodyPr>
          <a:lstStyle/>
          <a:p>
            <a:pPr marL="16933" marR="0" lvl="0" indent="0" algn="l" defTabSz="914400" rtl="0" eaLnBrk="1" fontAlgn="auto" latinLnBrk="0" hangingPunct="1">
              <a:lnSpc>
                <a:spcPct val="100000"/>
              </a:lnSpc>
              <a:spcBef>
                <a:spcPts val="133"/>
              </a:spcBef>
              <a:spcAft>
                <a:spcPts val="0"/>
              </a:spcAft>
              <a:buClrTx/>
              <a:buSzTx/>
              <a:buFontTx/>
              <a:buNone/>
              <a:tabLst/>
              <a:defRPr/>
            </a:pPr>
            <a:r>
              <a:rPr kumimoji="0" sz="2667" b="0" i="0" u="none" strike="noStrike" kern="1200" cap="none" spc="-7" normalizeH="0" baseline="0" noProof="0" dirty="0">
                <a:ln>
                  <a:noFill/>
                </a:ln>
                <a:solidFill>
                  <a:srgbClr val="C00000"/>
                </a:solidFill>
                <a:effectLst/>
                <a:uLnTx/>
                <a:uFillTx/>
                <a:latin typeface="Georgia" panose="02040502050405020303" pitchFamily="18" charset="0"/>
                <a:ea typeface="+mn-ea"/>
                <a:cs typeface="Arial"/>
              </a:rPr>
              <a:t>Concatenate</a:t>
            </a:r>
            <a:endParaRPr kumimoji="0" sz="2667" b="0" i="0" u="none" strike="noStrike" kern="1200" cap="none" spc="0" normalizeH="0" baseline="0" noProof="0" dirty="0">
              <a:ln>
                <a:noFill/>
              </a:ln>
              <a:solidFill>
                <a:srgbClr val="C00000"/>
              </a:solidFill>
              <a:effectLst/>
              <a:uLnTx/>
              <a:uFillTx/>
              <a:latin typeface="Georgia" panose="02040502050405020303" pitchFamily="18" charset="0"/>
              <a:ea typeface="+mn-ea"/>
              <a:cs typeface="Arial"/>
            </a:endParaRPr>
          </a:p>
        </p:txBody>
      </p:sp>
      <p:sp>
        <p:nvSpPr>
          <p:cNvPr id="7" name="object 7"/>
          <p:cNvSpPr/>
          <p:nvPr/>
        </p:nvSpPr>
        <p:spPr>
          <a:xfrm>
            <a:off x="8651616" y="3853093"/>
            <a:ext cx="1561253" cy="507153"/>
          </a:xfrm>
          <a:custGeom>
            <a:avLst/>
            <a:gdLst/>
            <a:ahLst/>
            <a:cxnLst/>
            <a:rect l="l" t="t" r="r" b="b"/>
            <a:pathLst>
              <a:path w="1170940" h="380364">
                <a:moveTo>
                  <a:pt x="1170897" y="0"/>
                </a:moveTo>
                <a:lnTo>
                  <a:pt x="1168409" y="73915"/>
                </a:lnTo>
                <a:lnTo>
                  <a:pt x="1161625" y="134277"/>
                </a:lnTo>
                <a:lnTo>
                  <a:pt x="1151565" y="174975"/>
                </a:lnTo>
                <a:lnTo>
                  <a:pt x="1139247" y="189899"/>
                </a:lnTo>
                <a:lnTo>
                  <a:pt x="617098" y="189899"/>
                </a:lnTo>
                <a:lnTo>
                  <a:pt x="604781" y="204823"/>
                </a:lnTo>
                <a:lnTo>
                  <a:pt x="594720" y="245521"/>
                </a:lnTo>
                <a:lnTo>
                  <a:pt x="587936" y="305883"/>
                </a:lnTo>
                <a:lnTo>
                  <a:pt x="585448" y="379799"/>
                </a:lnTo>
                <a:lnTo>
                  <a:pt x="582960" y="305883"/>
                </a:lnTo>
                <a:lnTo>
                  <a:pt x="576176" y="245521"/>
                </a:lnTo>
                <a:lnTo>
                  <a:pt x="566116" y="204823"/>
                </a:lnTo>
                <a:lnTo>
                  <a:pt x="553798" y="189899"/>
                </a:lnTo>
                <a:lnTo>
                  <a:pt x="31649" y="189899"/>
                </a:lnTo>
                <a:lnTo>
                  <a:pt x="19332" y="174975"/>
                </a:lnTo>
                <a:lnTo>
                  <a:pt x="9271" y="134277"/>
                </a:lnTo>
                <a:lnTo>
                  <a:pt x="2487" y="73915"/>
                </a:lnTo>
                <a:lnTo>
                  <a:pt x="0" y="0"/>
                </a:lnTo>
              </a:path>
            </a:pathLst>
          </a:custGeom>
          <a:ln w="28575"/>
        </p:spPr>
        <p:style>
          <a:lnRef idx="1">
            <a:schemeClr val="accent2"/>
          </a:lnRef>
          <a:fillRef idx="0">
            <a:schemeClr val="accent2"/>
          </a:fillRef>
          <a:effectRef idx="0">
            <a:schemeClr val="accent2"/>
          </a:effectRef>
          <a:fontRef idx="minor">
            <a:schemeClr val="tx1"/>
          </a:fontRef>
        </p:style>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object 8"/>
          <p:cNvSpPr/>
          <p:nvPr/>
        </p:nvSpPr>
        <p:spPr>
          <a:xfrm>
            <a:off x="304800" y="5185419"/>
            <a:ext cx="5854688" cy="1090831"/>
          </a:xfrm>
          <a:prstGeom prst="rect">
            <a:avLst/>
          </a:prstGeom>
          <a:blipFill>
            <a:blip r:embed="rId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 name="object 3">
            <a:extLst>
              <a:ext uri="{FF2B5EF4-FFF2-40B4-BE49-F238E27FC236}">
                <a16:creationId xmlns:a16="http://schemas.microsoft.com/office/drawing/2014/main" id="{5385CB06-E440-4873-BEDB-4DA73437AAFC}"/>
              </a:ext>
            </a:extLst>
          </p:cNvPr>
          <p:cNvSpPr txBox="1">
            <a:spLocks noGrp="1"/>
          </p:cNvSpPr>
          <p:nvPr>
            <p:ph type="title"/>
          </p:nvPr>
        </p:nvSpPr>
        <p:spPr>
          <a:xfrm>
            <a:off x="304801" y="362628"/>
            <a:ext cx="9701953" cy="755762"/>
          </a:xfrm>
          <a:prstGeom prst="rect">
            <a:avLst/>
          </a:prstGeom>
        </p:spPr>
        <p:txBody>
          <a:bodyPr vert="horz" wrap="square" lIns="0" tIns="16933" rIns="0" bIns="0" rtlCol="0" anchor="ctr">
            <a:spAutoFit/>
          </a:bodyPr>
          <a:lstStyle/>
          <a:p>
            <a:pPr marL="16933">
              <a:lnSpc>
                <a:spcPct val="100000"/>
              </a:lnSpc>
              <a:spcBef>
                <a:spcPts val="133"/>
              </a:spcBef>
            </a:pPr>
            <a:r>
              <a:rPr sz="4800" spc="-13" dirty="0">
                <a:latin typeface="Georgia" panose="02040502050405020303" pitchFamily="18" charset="0"/>
              </a:rPr>
              <a:t>Long Short-Term </a:t>
            </a:r>
            <a:r>
              <a:rPr sz="4800" spc="-7" dirty="0">
                <a:latin typeface="Georgia" panose="02040502050405020303" pitchFamily="18" charset="0"/>
              </a:rPr>
              <a:t>Memory</a:t>
            </a:r>
            <a:r>
              <a:rPr sz="4800" spc="-107" dirty="0">
                <a:latin typeface="Georgia" panose="02040502050405020303" pitchFamily="18" charset="0"/>
              </a:rPr>
              <a:t> </a:t>
            </a:r>
            <a:r>
              <a:rPr sz="4800" spc="-7" dirty="0">
                <a:latin typeface="Georgia" panose="02040502050405020303" pitchFamily="18" charset="0"/>
              </a:rPr>
              <a:t>(LSTM)</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A3BB6-C593-4EA3-B89E-30F9958A47BE}"/>
              </a:ext>
            </a:extLst>
          </p:cNvPr>
          <p:cNvSpPr>
            <a:spLocks noGrp="1"/>
          </p:cNvSpPr>
          <p:nvPr>
            <p:ph type="title"/>
          </p:nvPr>
        </p:nvSpPr>
        <p:spPr/>
        <p:txBody>
          <a:bodyPr/>
          <a:lstStyle/>
          <a:p>
            <a:r>
              <a:rPr lang="en-US" dirty="0"/>
              <a:t>LSTM: Forget Layer</a:t>
            </a:r>
            <a:endParaRPr lang="en-IN" dirty="0"/>
          </a:p>
        </p:txBody>
      </p:sp>
      <p:sp>
        <p:nvSpPr>
          <p:cNvPr id="4" name="Content Placeholder 3">
            <a:extLst>
              <a:ext uri="{FF2B5EF4-FFF2-40B4-BE49-F238E27FC236}">
                <a16:creationId xmlns:a16="http://schemas.microsoft.com/office/drawing/2014/main" id="{3545B93C-9A84-470B-B6E9-1F02551E9773}"/>
              </a:ext>
            </a:extLst>
          </p:cNvPr>
          <p:cNvSpPr>
            <a:spLocks noGrp="1"/>
          </p:cNvSpPr>
          <p:nvPr>
            <p:ph sz="half" idx="2"/>
          </p:nvPr>
        </p:nvSpPr>
        <p:spPr>
          <a:xfrm>
            <a:off x="497840" y="4236719"/>
            <a:ext cx="5872480" cy="2357121"/>
          </a:xfrm>
        </p:spPr>
        <p:txBody>
          <a:bodyPr/>
          <a:lstStyle/>
          <a:p>
            <a:r>
              <a:rPr lang="en-US" dirty="0"/>
              <a:t>Forget Layers decides whether to retain the older information or not. (Decision is binary </a:t>
            </a:r>
            <a:r>
              <a:rPr lang="en-US" dirty="0" err="1"/>
              <a:t>ie</a:t>
            </a:r>
            <a:r>
              <a:rPr lang="en-US" dirty="0"/>
              <a:t>. 0 or 1)</a:t>
            </a:r>
          </a:p>
          <a:p>
            <a:r>
              <a:rPr lang="en-US" dirty="0"/>
              <a:t>It takes previous state info (h</a:t>
            </a:r>
            <a:r>
              <a:rPr lang="en-US" baseline="-25000" dirty="0"/>
              <a:t>t-1</a:t>
            </a:r>
            <a:r>
              <a:rPr lang="en-US" dirty="0"/>
              <a:t>) and new input (</a:t>
            </a:r>
            <a:r>
              <a:rPr lang="en-US" dirty="0" err="1"/>
              <a:t>x</a:t>
            </a:r>
            <a:r>
              <a:rPr lang="en-US" baseline="-25000" dirty="0" err="1"/>
              <a:t>t</a:t>
            </a:r>
            <a:r>
              <a:rPr lang="en-US" dirty="0"/>
              <a:t>)</a:t>
            </a:r>
            <a:endParaRPr lang="en-IN" dirty="0"/>
          </a:p>
        </p:txBody>
      </p:sp>
      <p:pic>
        <p:nvPicPr>
          <p:cNvPr id="4098" name="Picture 2" descr="http://colah.github.io/posts/2015-08-Understanding-LSTMs/img/LSTM3-focus-f.png">
            <a:extLst>
              <a:ext uri="{FF2B5EF4-FFF2-40B4-BE49-F238E27FC236}">
                <a16:creationId xmlns:a16="http://schemas.microsoft.com/office/drawing/2014/main" id="{F71039CD-5A4E-4550-A26B-41877EE41F2D}"/>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838200" y="1243648"/>
            <a:ext cx="9342120" cy="2885517"/>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3">
            <a:extLst>
              <a:ext uri="{FF2B5EF4-FFF2-40B4-BE49-F238E27FC236}">
                <a16:creationId xmlns:a16="http://schemas.microsoft.com/office/drawing/2014/main" id="{EF2539EF-C2B9-47FF-822A-18CD4DF47831}"/>
              </a:ext>
            </a:extLst>
          </p:cNvPr>
          <p:cNvSpPr txBox="1">
            <a:spLocks/>
          </p:cNvSpPr>
          <p:nvPr/>
        </p:nvSpPr>
        <p:spPr>
          <a:xfrm>
            <a:off x="6096000" y="4129165"/>
            <a:ext cx="5872480" cy="23571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a:t>e.g.. :Language Model</a:t>
            </a:r>
          </a:p>
          <a:p>
            <a:pPr marL="0" indent="0">
              <a:buNone/>
            </a:pPr>
            <a:r>
              <a:rPr lang="en-US" dirty="0"/>
              <a:t>To ignore pronoun information from previous state. i.e. to ignore “he” “she” “it” (assuming information is not important)</a:t>
            </a:r>
            <a:endParaRPr lang="en-IN" dirty="0"/>
          </a:p>
        </p:txBody>
      </p:sp>
    </p:spTree>
    <p:extLst>
      <p:ext uri="{BB962C8B-B14F-4D97-AF65-F5344CB8AC3E}">
        <p14:creationId xmlns:p14="http://schemas.microsoft.com/office/powerpoint/2010/main" val="285978766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p:nvPr/>
        </p:nvSpPr>
        <p:spPr>
          <a:xfrm>
            <a:off x="46445" y="1019830"/>
            <a:ext cx="12012008" cy="3775925"/>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object 5"/>
          <p:cNvSpPr txBox="1"/>
          <p:nvPr/>
        </p:nvSpPr>
        <p:spPr>
          <a:xfrm>
            <a:off x="6470454" y="1720994"/>
            <a:ext cx="4095945" cy="427532"/>
          </a:xfrm>
          <a:prstGeom prst="rect">
            <a:avLst/>
          </a:prstGeom>
        </p:spPr>
        <p:txBody>
          <a:bodyPr vert="horz" wrap="square" lIns="0" tIns="16933" rIns="0" bIns="0" rtlCol="0">
            <a:spAutoFit/>
          </a:bodyPr>
          <a:lstStyle/>
          <a:p>
            <a:pPr marL="16933" marR="0" lvl="0" indent="0" algn="l" defTabSz="914400" rtl="0" eaLnBrk="1" fontAlgn="auto" latinLnBrk="0" hangingPunct="1">
              <a:lnSpc>
                <a:spcPct val="100000"/>
              </a:lnSpc>
              <a:spcBef>
                <a:spcPts val="133"/>
              </a:spcBef>
              <a:spcAft>
                <a:spcPts val="0"/>
              </a:spcAft>
              <a:buClrTx/>
              <a:buSzTx/>
              <a:buFontTx/>
              <a:buNone/>
              <a:tabLst/>
              <a:defRPr/>
            </a:pPr>
            <a:r>
              <a:rPr kumimoji="0" sz="2667" b="1" i="0" u="none" strike="noStrike" kern="1200" cap="none" spc="-7" normalizeH="0" baseline="0" noProof="0" dirty="0">
                <a:ln>
                  <a:noFill/>
                </a:ln>
                <a:solidFill>
                  <a:prstClr val="black"/>
                </a:solidFill>
                <a:effectLst/>
                <a:uLnTx/>
                <a:uFillTx/>
                <a:latin typeface="Georgia" panose="02040502050405020303" pitchFamily="18" charset="0"/>
                <a:ea typeface="+mn-ea"/>
                <a:cs typeface="Arial"/>
              </a:rPr>
              <a:t>Input Gate</a:t>
            </a:r>
            <a:r>
              <a:rPr kumimoji="0" sz="2667" b="1" i="0" u="none" strike="noStrike" kern="1200" cap="none" spc="-133" normalizeH="0" baseline="0" noProof="0" dirty="0">
                <a:ln>
                  <a:noFill/>
                </a:ln>
                <a:solidFill>
                  <a:prstClr val="black"/>
                </a:solidFill>
                <a:effectLst/>
                <a:uLnTx/>
                <a:uFillTx/>
                <a:latin typeface="Georgia" panose="02040502050405020303" pitchFamily="18" charset="0"/>
                <a:ea typeface="+mn-ea"/>
                <a:cs typeface="Arial"/>
              </a:rPr>
              <a:t> </a:t>
            </a:r>
            <a:r>
              <a:rPr kumimoji="0" sz="2667" b="1" i="0" u="none" strike="noStrike" kern="1200" cap="none" spc="-7" normalizeH="0" baseline="0" noProof="0" dirty="0">
                <a:ln>
                  <a:noFill/>
                </a:ln>
                <a:solidFill>
                  <a:prstClr val="black"/>
                </a:solidFill>
                <a:effectLst/>
                <a:uLnTx/>
                <a:uFillTx/>
                <a:latin typeface="Georgia" panose="02040502050405020303" pitchFamily="18" charset="0"/>
                <a:ea typeface="+mn-ea"/>
                <a:cs typeface="Arial"/>
              </a:rPr>
              <a:t>Layer</a:t>
            </a:r>
            <a:endParaRPr kumimoji="0" sz="2667" b="0" i="0" u="none" strike="noStrike" kern="1200" cap="none" spc="0" normalizeH="0" baseline="0" noProof="0" dirty="0">
              <a:ln>
                <a:noFill/>
              </a:ln>
              <a:solidFill>
                <a:prstClr val="black"/>
              </a:solidFill>
              <a:effectLst/>
              <a:uLnTx/>
              <a:uFillTx/>
              <a:latin typeface="Georgia" panose="02040502050405020303" pitchFamily="18" charset="0"/>
              <a:ea typeface="+mn-ea"/>
              <a:cs typeface="Arial"/>
            </a:endParaRPr>
          </a:p>
        </p:txBody>
      </p:sp>
      <p:sp>
        <p:nvSpPr>
          <p:cNvPr id="6" name="object 6"/>
          <p:cNvSpPr/>
          <p:nvPr/>
        </p:nvSpPr>
        <p:spPr>
          <a:xfrm>
            <a:off x="6455487" y="4937223"/>
            <a:ext cx="4822783" cy="684064"/>
          </a:xfrm>
          <a:prstGeom prst="rect">
            <a:avLst/>
          </a:prstGeom>
          <a:blipFill>
            <a:blip r:embed="rId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object 7"/>
          <p:cNvSpPr/>
          <p:nvPr/>
        </p:nvSpPr>
        <p:spPr>
          <a:xfrm>
            <a:off x="6373087" y="3052044"/>
            <a:ext cx="5685367" cy="623993"/>
          </a:xfrm>
          <a:custGeom>
            <a:avLst/>
            <a:gdLst/>
            <a:ahLst/>
            <a:cxnLst/>
            <a:rect l="l" t="t" r="r" b="b"/>
            <a:pathLst>
              <a:path w="4264025" h="467994">
                <a:moveTo>
                  <a:pt x="0" y="0"/>
                </a:moveTo>
                <a:lnTo>
                  <a:pt x="4263891" y="0"/>
                </a:lnTo>
                <a:lnTo>
                  <a:pt x="4263891" y="467711"/>
                </a:lnTo>
                <a:lnTo>
                  <a:pt x="0" y="467711"/>
                </a:lnTo>
                <a:lnTo>
                  <a:pt x="0" y="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object 8"/>
          <p:cNvSpPr/>
          <p:nvPr/>
        </p:nvSpPr>
        <p:spPr>
          <a:xfrm>
            <a:off x="6373087" y="3052044"/>
            <a:ext cx="5685367" cy="623993"/>
          </a:xfrm>
          <a:custGeom>
            <a:avLst/>
            <a:gdLst/>
            <a:ahLst/>
            <a:cxnLst/>
            <a:rect l="l" t="t" r="r" b="b"/>
            <a:pathLst>
              <a:path w="4264025" h="467994">
                <a:moveTo>
                  <a:pt x="0" y="0"/>
                </a:moveTo>
                <a:lnTo>
                  <a:pt x="4263891" y="0"/>
                </a:lnTo>
                <a:lnTo>
                  <a:pt x="4263891" y="467711"/>
                </a:lnTo>
                <a:lnTo>
                  <a:pt x="0" y="467711"/>
                </a:lnTo>
                <a:lnTo>
                  <a:pt x="0" y="0"/>
                </a:lnTo>
                <a:close/>
              </a:path>
            </a:pathLst>
          </a:custGeom>
          <a:ln w="9524">
            <a:solidFill>
              <a:srgbClr val="FFFF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object 9"/>
          <p:cNvSpPr txBox="1"/>
          <p:nvPr/>
        </p:nvSpPr>
        <p:spPr>
          <a:xfrm>
            <a:off x="6356547" y="4296977"/>
            <a:ext cx="5530653" cy="427532"/>
          </a:xfrm>
          <a:prstGeom prst="rect">
            <a:avLst/>
          </a:prstGeom>
        </p:spPr>
        <p:txBody>
          <a:bodyPr vert="horz" wrap="square" lIns="0" tIns="16933" rIns="0" bIns="0" rtlCol="0">
            <a:spAutoFit/>
          </a:bodyPr>
          <a:lstStyle/>
          <a:p>
            <a:pPr marL="16933" marR="0" lvl="0" indent="0" algn="l" defTabSz="914400" rtl="0" eaLnBrk="1" fontAlgn="auto" latinLnBrk="0" hangingPunct="1">
              <a:lnSpc>
                <a:spcPct val="100000"/>
              </a:lnSpc>
              <a:spcBef>
                <a:spcPts val="133"/>
              </a:spcBef>
              <a:spcAft>
                <a:spcPts val="0"/>
              </a:spcAft>
              <a:buClrTx/>
              <a:buSzTx/>
              <a:buFontTx/>
              <a:buNone/>
              <a:tabLst/>
              <a:defRPr/>
            </a:pPr>
            <a:r>
              <a:rPr kumimoji="0" sz="2667" b="1" i="0" u="none" strike="noStrike" kern="1200" cap="none" spc="-7" normalizeH="0" baseline="0" noProof="0" dirty="0">
                <a:ln>
                  <a:noFill/>
                </a:ln>
                <a:solidFill>
                  <a:prstClr val="black"/>
                </a:solidFill>
                <a:effectLst/>
                <a:uLnTx/>
                <a:uFillTx/>
                <a:latin typeface="Georgia" panose="02040502050405020303" pitchFamily="18" charset="0"/>
                <a:ea typeface="+mn-ea"/>
                <a:cs typeface="Arial"/>
              </a:rPr>
              <a:t>New contribution to cell</a:t>
            </a:r>
            <a:r>
              <a:rPr kumimoji="0" sz="2667" b="1" i="0" u="none" strike="noStrike" kern="1200" cap="none" spc="-107" normalizeH="0" baseline="0" noProof="0" dirty="0">
                <a:ln>
                  <a:noFill/>
                </a:ln>
                <a:solidFill>
                  <a:prstClr val="black"/>
                </a:solidFill>
                <a:effectLst/>
                <a:uLnTx/>
                <a:uFillTx/>
                <a:latin typeface="Georgia" panose="02040502050405020303" pitchFamily="18" charset="0"/>
                <a:ea typeface="+mn-ea"/>
                <a:cs typeface="Arial"/>
              </a:rPr>
              <a:t> </a:t>
            </a:r>
            <a:r>
              <a:rPr kumimoji="0" sz="2667" b="1" i="0" u="none" strike="noStrike" kern="1200" cap="none" spc="-7" normalizeH="0" baseline="0" noProof="0" dirty="0">
                <a:ln>
                  <a:noFill/>
                </a:ln>
                <a:solidFill>
                  <a:prstClr val="black"/>
                </a:solidFill>
                <a:effectLst/>
                <a:uLnTx/>
                <a:uFillTx/>
                <a:latin typeface="Georgia" panose="02040502050405020303" pitchFamily="18" charset="0"/>
                <a:ea typeface="+mn-ea"/>
                <a:cs typeface="Arial"/>
              </a:rPr>
              <a:t>state</a:t>
            </a:r>
            <a:endParaRPr kumimoji="0" sz="2667" b="0" i="0" u="none" strike="noStrike" kern="1200" cap="none" spc="0" normalizeH="0" baseline="0" noProof="0" dirty="0">
              <a:ln>
                <a:noFill/>
              </a:ln>
              <a:solidFill>
                <a:prstClr val="black"/>
              </a:solidFill>
              <a:effectLst/>
              <a:uLnTx/>
              <a:uFillTx/>
              <a:latin typeface="Georgia" panose="02040502050405020303" pitchFamily="18" charset="0"/>
              <a:ea typeface="+mn-ea"/>
              <a:cs typeface="Arial"/>
            </a:endParaRPr>
          </a:p>
        </p:txBody>
      </p:sp>
      <p:sp>
        <p:nvSpPr>
          <p:cNvPr id="10" name="object 10"/>
          <p:cNvSpPr/>
          <p:nvPr/>
        </p:nvSpPr>
        <p:spPr>
          <a:xfrm>
            <a:off x="7406618" y="5520089"/>
            <a:ext cx="3882813" cy="507153"/>
          </a:xfrm>
          <a:custGeom>
            <a:avLst/>
            <a:gdLst/>
            <a:ahLst/>
            <a:cxnLst/>
            <a:rect l="l" t="t" r="r" b="b"/>
            <a:pathLst>
              <a:path w="2912109" h="380364">
                <a:moveTo>
                  <a:pt x="2912094" y="0"/>
                </a:moveTo>
                <a:lnTo>
                  <a:pt x="2909606" y="73915"/>
                </a:lnTo>
                <a:lnTo>
                  <a:pt x="2902822" y="134277"/>
                </a:lnTo>
                <a:lnTo>
                  <a:pt x="2892761" y="174975"/>
                </a:lnTo>
                <a:lnTo>
                  <a:pt x="2880444" y="189899"/>
                </a:lnTo>
                <a:lnTo>
                  <a:pt x="1487697" y="189899"/>
                </a:lnTo>
                <a:lnTo>
                  <a:pt x="1475379" y="204823"/>
                </a:lnTo>
                <a:lnTo>
                  <a:pt x="1465318" y="245521"/>
                </a:lnTo>
                <a:lnTo>
                  <a:pt x="1458534" y="305883"/>
                </a:lnTo>
                <a:lnTo>
                  <a:pt x="1456047" y="379799"/>
                </a:lnTo>
                <a:lnTo>
                  <a:pt x="1453559" y="305883"/>
                </a:lnTo>
                <a:lnTo>
                  <a:pt x="1446775" y="245521"/>
                </a:lnTo>
                <a:lnTo>
                  <a:pt x="1436714" y="204823"/>
                </a:lnTo>
                <a:lnTo>
                  <a:pt x="1424397" y="189899"/>
                </a:lnTo>
                <a:lnTo>
                  <a:pt x="31649" y="189899"/>
                </a:lnTo>
                <a:lnTo>
                  <a:pt x="19332" y="174975"/>
                </a:lnTo>
                <a:lnTo>
                  <a:pt x="9271" y="134277"/>
                </a:lnTo>
                <a:lnTo>
                  <a:pt x="2487" y="73915"/>
                </a:lnTo>
                <a:lnTo>
                  <a:pt x="0" y="0"/>
                </a:lnTo>
              </a:path>
            </a:pathLst>
          </a:custGeom>
          <a:ln w="19050"/>
        </p:spPr>
        <p:style>
          <a:lnRef idx="1">
            <a:schemeClr val="accent2"/>
          </a:lnRef>
          <a:fillRef idx="0">
            <a:schemeClr val="accent2"/>
          </a:fillRef>
          <a:effectRef idx="0">
            <a:schemeClr val="accent2"/>
          </a:effectRef>
          <a:fontRef idx="minor">
            <a:schemeClr val="tx1"/>
          </a:fontRef>
        </p:style>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 name="object 11"/>
          <p:cNvSpPr/>
          <p:nvPr/>
        </p:nvSpPr>
        <p:spPr>
          <a:xfrm>
            <a:off x="277925" y="5146899"/>
            <a:ext cx="5620500" cy="887455"/>
          </a:xfrm>
          <a:prstGeom prst="rect">
            <a:avLst/>
          </a:prstGeom>
          <a:blipFill>
            <a:blip r:embed="rId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 name="object 3">
            <a:extLst>
              <a:ext uri="{FF2B5EF4-FFF2-40B4-BE49-F238E27FC236}">
                <a16:creationId xmlns:a16="http://schemas.microsoft.com/office/drawing/2014/main" id="{B6B625D0-8722-4192-B9A9-123050EF3D5A}"/>
              </a:ext>
            </a:extLst>
          </p:cNvPr>
          <p:cNvSpPr txBox="1">
            <a:spLocks noGrp="1"/>
          </p:cNvSpPr>
          <p:nvPr>
            <p:ph type="title"/>
          </p:nvPr>
        </p:nvSpPr>
        <p:spPr>
          <a:xfrm>
            <a:off x="304801" y="362628"/>
            <a:ext cx="9701953" cy="755762"/>
          </a:xfrm>
          <a:prstGeom prst="rect">
            <a:avLst/>
          </a:prstGeom>
        </p:spPr>
        <p:txBody>
          <a:bodyPr vert="horz" wrap="square" lIns="0" tIns="16933" rIns="0" bIns="0" rtlCol="0" anchor="ctr">
            <a:spAutoFit/>
          </a:bodyPr>
          <a:lstStyle/>
          <a:p>
            <a:pPr marL="16933">
              <a:lnSpc>
                <a:spcPct val="100000"/>
              </a:lnSpc>
              <a:spcBef>
                <a:spcPts val="133"/>
              </a:spcBef>
            </a:pPr>
            <a:r>
              <a:rPr sz="4800" spc="-13" dirty="0">
                <a:latin typeface="Georgia" panose="02040502050405020303" pitchFamily="18" charset="0"/>
              </a:rPr>
              <a:t>Long Short-Term </a:t>
            </a:r>
            <a:r>
              <a:rPr sz="4800" spc="-7" dirty="0">
                <a:latin typeface="Georgia" panose="02040502050405020303" pitchFamily="18" charset="0"/>
              </a:rPr>
              <a:t>Memory</a:t>
            </a:r>
            <a:r>
              <a:rPr sz="4800" spc="-107" dirty="0">
                <a:latin typeface="Georgia" panose="02040502050405020303" pitchFamily="18" charset="0"/>
              </a:rPr>
              <a:t> </a:t>
            </a:r>
            <a:r>
              <a:rPr sz="4800" spc="-7" dirty="0">
                <a:latin typeface="Georgia" panose="02040502050405020303" pitchFamily="18" charset="0"/>
              </a:rPr>
              <a:t>(LSTM)</a:t>
            </a:r>
          </a:p>
        </p:txBody>
      </p:sp>
      <p:sp>
        <p:nvSpPr>
          <p:cNvPr id="17" name="object 6">
            <a:extLst>
              <a:ext uri="{FF2B5EF4-FFF2-40B4-BE49-F238E27FC236}">
                <a16:creationId xmlns:a16="http://schemas.microsoft.com/office/drawing/2014/main" id="{B60548E5-9E73-47A7-B1AE-75210C4C6D63}"/>
              </a:ext>
            </a:extLst>
          </p:cNvPr>
          <p:cNvSpPr txBox="1"/>
          <p:nvPr/>
        </p:nvSpPr>
        <p:spPr>
          <a:xfrm>
            <a:off x="8518426" y="6008964"/>
            <a:ext cx="2020617" cy="427532"/>
          </a:xfrm>
          <a:prstGeom prst="rect">
            <a:avLst/>
          </a:prstGeom>
        </p:spPr>
        <p:txBody>
          <a:bodyPr vert="horz" wrap="square" lIns="0" tIns="16933" rIns="0" bIns="0" rtlCol="0">
            <a:spAutoFit/>
          </a:bodyPr>
          <a:lstStyle/>
          <a:p>
            <a:pPr marL="16933" marR="0" lvl="0" indent="0" algn="l" defTabSz="914400" rtl="0" eaLnBrk="1" fontAlgn="auto" latinLnBrk="0" hangingPunct="1">
              <a:lnSpc>
                <a:spcPct val="100000"/>
              </a:lnSpc>
              <a:spcBef>
                <a:spcPts val="133"/>
              </a:spcBef>
              <a:spcAft>
                <a:spcPts val="0"/>
              </a:spcAft>
              <a:buClrTx/>
              <a:buSzTx/>
              <a:buFontTx/>
              <a:buNone/>
              <a:tabLst/>
              <a:defRPr/>
            </a:pPr>
            <a:r>
              <a:rPr kumimoji="0" sz="2667" b="0" i="0" u="none" strike="noStrike" kern="1200" cap="none" spc="-7" normalizeH="0" baseline="0" noProof="0" dirty="0">
                <a:ln>
                  <a:noFill/>
                </a:ln>
                <a:solidFill>
                  <a:srgbClr val="C00000"/>
                </a:solidFill>
                <a:effectLst/>
                <a:uLnTx/>
                <a:uFillTx/>
                <a:latin typeface="Georgia" panose="02040502050405020303" pitchFamily="18" charset="0"/>
                <a:ea typeface="+mn-ea"/>
                <a:cs typeface="Arial"/>
              </a:rPr>
              <a:t>Concatenate</a:t>
            </a:r>
            <a:endParaRPr kumimoji="0" sz="2667" b="0" i="0" u="none" strike="noStrike" kern="1200" cap="none" spc="0" normalizeH="0" baseline="0" noProof="0" dirty="0">
              <a:ln>
                <a:noFill/>
              </a:ln>
              <a:solidFill>
                <a:srgbClr val="C00000"/>
              </a:solidFill>
              <a:effectLst/>
              <a:uLnTx/>
              <a:uFillTx/>
              <a:latin typeface="Georgia" panose="02040502050405020303" pitchFamily="18" charset="0"/>
              <a:ea typeface="+mn-ea"/>
              <a:cs typeface="Aria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A3BB6-C593-4EA3-B89E-30F9958A47BE}"/>
              </a:ext>
            </a:extLst>
          </p:cNvPr>
          <p:cNvSpPr>
            <a:spLocks noGrp="1"/>
          </p:cNvSpPr>
          <p:nvPr>
            <p:ph type="title"/>
          </p:nvPr>
        </p:nvSpPr>
        <p:spPr/>
        <p:txBody>
          <a:bodyPr/>
          <a:lstStyle/>
          <a:p>
            <a:r>
              <a:rPr lang="en-US" dirty="0"/>
              <a:t>LSTM: Input Gate Layer</a:t>
            </a:r>
            <a:endParaRPr lang="en-IN" dirty="0"/>
          </a:p>
        </p:txBody>
      </p:sp>
      <p:sp>
        <p:nvSpPr>
          <p:cNvPr id="4" name="Content Placeholder 3">
            <a:extLst>
              <a:ext uri="{FF2B5EF4-FFF2-40B4-BE49-F238E27FC236}">
                <a16:creationId xmlns:a16="http://schemas.microsoft.com/office/drawing/2014/main" id="{3545B93C-9A84-470B-B6E9-1F02551E9773}"/>
              </a:ext>
            </a:extLst>
          </p:cNvPr>
          <p:cNvSpPr>
            <a:spLocks noGrp="1"/>
          </p:cNvSpPr>
          <p:nvPr>
            <p:ph sz="half" idx="2"/>
          </p:nvPr>
        </p:nvSpPr>
        <p:spPr>
          <a:xfrm>
            <a:off x="497840" y="3754376"/>
            <a:ext cx="5872480" cy="2839465"/>
          </a:xfrm>
        </p:spPr>
        <p:txBody>
          <a:bodyPr>
            <a:normAutofit lnSpcReduction="10000"/>
          </a:bodyPr>
          <a:lstStyle/>
          <a:p>
            <a:r>
              <a:rPr lang="en-US" dirty="0"/>
              <a:t>Input Gate Layers decides which values are to be added or updated the older information or not. </a:t>
            </a:r>
          </a:p>
          <a:p>
            <a:r>
              <a:rPr lang="en-US" dirty="0"/>
              <a:t>C</a:t>
            </a:r>
            <a:r>
              <a:rPr lang="en-US" baseline="-25000" dirty="0"/>
              <a:t>t</a:t>
            </a:r>
            <a:r>
              <a:rPr lang="en-US" baseline="30000" dirty="0"/>
              <a:t>~</a:t>
            </a:r>
            <a:r>
              <a:rPr lang="en-US" dirty="0"/>
              <a:t> represents all candidate values to be added to the data</a:t>
            </a:r>
          </a:p>
          <a:p>
            <a:r>
              <a:rPr lang="en-US" dirty="0"/>
              <a:t>i</a:t>
            </a:r>
            <a:r>
              <a:rPr lang="en-US" baseline="-25000" dirty="0"/>
              <a:t>t</a:t>
            </a:r>
            <a:r>
              <a:rPr lang="en-US" dirty="0"/>
              <a:t> decides if the candidate should be present or not</a:t>
            </a:r>
          </a:p>
          <a:p>
            <a:endParaRPr lang="en-IN" dirty="0"/>
          </a:p>
        </p:txBody>
      </p:sp>
      <p:pic>
        <p:nvPicPr>
          <p:cNvPr id="7" name="Picture 2" descr="http://colah.github.io/posts/2015-08-Understanding-LSTMs/img/LSTM3-focus-i.png">
            <a:extLst>
              <a:ext uri="{FF2B5EF4-FFF2-40B4-BE49-F238E27FC236}">
                <a16:creationId xmlns:a16="http://schemas.microsoft.com/office/drawing/2014/main" id="{0D206088-2ECD-49C0-9277-A464959578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72839" y="1119910"/>
            <a:ext cx="8529320" cy="26344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14217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98ED85F-DCEE-4B50-802E-71A6E3E12B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313980D-2352-487A-8A9B-C018576523FE}"/>
              </a:ext>
            </a:extLst>
          </p:cNvPr>
          <p:cNvSpPr>
            <a:spLocks noGrp="1"/>
          </p:cNvSpPr>
          <p:nvPr>
            <p:ph type="title"/>
          </p:nvPr>
        </p:nvSpPr>
        <p:spPr>
          <a:xfrm>
            <a:off x="838200" y="631825"/>
            <a:ext cx="10515600" cy="1325563"/>
          </a:xfrm>
        </p:spPr>
        <p:txBody>
          <a:bodyPr>
            <a:normAutofit/>
          </a:bodyPr>
          <a:lstStyle/>
          <a:p>
            <a:r>
              <a:rPr lang="en-US">
                <a:solidFill>
                  <a:schemeClr val="bg1"/>
                </a:solidFill>
              </a:rPr>
              <a:t>Motivation</a:t>
            </a:r>
          </a:p>
        </p:txBody>
      </p:sp>
      <p:cxnSp>
        <p:nvCxnSpPr>
          <p:cNvPr id="10" name="Straight Connector 9">
            <a:extLst>
              <a:ext uri="{FF2B5EF4-FFF2-40B4-BE49-F238E27FC236}">
                <a16:creationId xmlns:a16="http://schemas.microsoft.com/office/drawing/2014/main" id="{E8E35B83-1EC3-4F87-9D54-D863463351B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97636" y="1957388"/>
            <a:ext cx="10396728" cy="0"/>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1CE78D23-AE3E-4D5D-AF04-5A629104C4AC}"/>
              </a:ext>
            </a:extLst>
          </p:cNvPr>
          <p:cNvSpPr>
            <a:spLocks noGrp="1"/>
          </p:cNvSpPr>
          <p:nvPr>
            <p:ph idx="1"/>
          </p:nvPr>
        </p:nvSpPr>
        <p:spPr>
          <a:xfrm>
            <a:off x="838200" y="2269173"/>
            <a:ext cx="10515600" cy="3659988"/>
          </a:xfrm>
        </p:spPr>
        <p:txBody>
          <a:bodyPr>
            <a:normAutofit/>
          </a:bodyPr>
          <a:lstStyle/>
          <a:p>
            <a:r>
              <a:rPr lang="en-US" sz="2400">
                <a:solidFill>
                  <a:schemeClr val="bg1"/>
                </a:solidFill>
              </a:rPr>
              <a:t>Not all problems can be converted into one with fixed length inputs and outputs</a:t>
            </a:r>
          </a:p>
          <a:p>
            <a:r>
              <a:rPr lang="en-US" sz="2400">
                <a:solidFill>
                  <a:schemeClr val="bg1"/>
                </a:solidFill>
              </a:rPr>
              <a:t> Problems such as Speech Recognition or Time-series, prediction require a system to store and use context information</a:t>
            </a:r>
          </a:p>
          <a:p>
            <a:pPr marL="0" indent="0">
              <a:buNone/>
            </a:pPr>
            <a:r>
              <a:rPr lang="en-US" sz="2400">
                <a:solidFill>
                  <a:schemeClr val="bg1"/>
                </a:solidFill>
              </a:rPr>
              <a:t>	– Simple case: Output YES if the number of 1s is even, else NO 		1000010101 – YES, 100011 – NO, …</a:t>
            </a:r>
          </a:p>
          <a:p>
            <a:r>
              <a:rPr lang="en-US" sz="2400">
                <a:solidFill>
                  <a:schemeClr val="bg1"/>
                </a:solidFill>
              </a:rPr>
              <a:t> Hard/Impossible to choose a fixed context window</a:t>
            </a:r>
          </a:p>
          <a:p>
            <a:pPr marL="0" indent="0">
              <a:buNone/>
            </a:pPr>
            <a:r>
              <a:rPr lang="en-US" sz="2400">
                <a:solidFill>
                  <a:schemeClr val="bg1"/>
                </a:solidFill>
              </a:rPr>
              <a:t>	– There can always be a new sample longer than anything seen</a:t>
            </a:r>
          </a:p>
        </p:txBody>
      </p:sp>
    </p:spTree>
    <p:extLst>
      <p:ext uri="{BB962C8B-B14F-4D97-AF65-F5344CB8AC3E}">
        <p14:creationId xmlns:p14="http://schemas.microsoft.com/office/powerpoint/2010/main" val="386218560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A3BB6-C593-4EA3-B89E-30F9958A47BE}"/>
              </a:ext>
            </a:extLst>
          </p:cNvPr>
          <p:cNvSpPr>
            <a:spLocks noGrp="1"/>
          </p:cNvSpPr>
          <p:nvPr>
            <p:ph type="title"/>
          </p:nvPr>
        </p:nvSpPr>
        <p:spPr/>
        <p:txBody>
          <a:bodyPr/>
          <a:lstStyle/>
          <a:p>
            <a:r>
              <a:rPr lang="en-US" dirty="0"/>
              <a:t>LSTM: Input Gate Layer</a:t>
            </a:r>
            <a:endParaRPr lang="en-IN" dirty="0"/>
          </a:p>
        </p:txBody>
      </p:sp>
      <p:sp>
        <p:nvSpPr>
          <p:cNvPr id="4" name="Content Placeholder 3">
            <a:extLst>
              <a:ext uri="{FF2B5EF4-FFF2-40B4-BE49-F238E27FC236}">
                <a16:creationId xmlns:a16="http://schemas.microsoft.com/office/drawing/2014/main" id="{3545B93C-9A84-470B-B6E9-1F02551E9773}"/>
              </a:ext>
            </a:extLst>
          </p:cNvPr>
          <p:cNvSpPr>
            <a:spLocks noGrp="1"/>
          </p:cNvSpPr>
          <p:nvPr>
            <p:ph sz="half" idx="2"/>
          </p:nvPr>
        </p:nvSpPr>
        <p:spPr>
          <a:xfrm>
            <a:off x="497840" y="3754376"/>
            <a:ext cx="5872480" cy="2839465"/>
          </a:xfrm>
        </p:spPr>
        <p:txBody>
          <a:bodyPr>
            <a:normAutofit/>
          </a:bodyPr>
          <a:lstStyle/>
          <a:p>
            <a:r>
              <a:rPr lang="en-US" dirty="0"/>
              <a:t>Input Gate Layers finally combines the C</a:t>
            </a:r>
            <a:r>
              <a:rPr lang="en-US" baseline="-25000" dirty="0"/>
              <a:t>t</a:t>
            </a:r>
            <a:r>
              <a:rPr lang="en-US" baseline="30000" dirty="0"/>
              <a:t>~</a:t>
            </a:r>
            <a:r>
              <a:rPr lang="en-US" dirty="0"/>
              <a:t> candidate values and their decision i</a:t>
            </a:r>
            <a:r>
              <a:rPr lang="en-US" baseline="-25000" dirty="0"/>
              <a:t>t</a:t>
            </a:r>
            <a:endParaRPr lang="en-IN" dirty="0"/>
          </a:p>
        </p:txBody>
      </p:sp>
      <p:sp>
        <p:nvSpPr>
          <p:cNvPr id="6" name="Content Placeholder 3">
            <a:extLst>
              <a:ext uri="{FF2B5EF4-FFF2-40B4-BE49-F238E27FC236}">
                <a16:creationId xmlns:a16="http://schemas.microsoft.com/office/drawing/2014/main" id="{EF2539EF-C2B9-47FF-822A-18CD4DF47831}"/>
              </a:ext>
            </a:extLst>
          </p:cNvPr>
          <p:cNvSpPr txBox="1">
            <a:spLocks/>
          </p:cNvSpPr>
          <p:nvPr/>
        </p:nvSpPr>
        <p:spPr>
          <a:xfrm>
            <a:off x="6370320" y="4119437"/>
            <a:ext cx="5872480" cy="23571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a:t>e.g.. :Language Model</a:t>
            </a:r>
          </a:p>
          <a:p>
            <a:pPr marL="0" indent="0">
              <a:buNone/>
            </a:pPr>
            <a:r>
              <a:rPr lang="en-US" dirty="0"/>
              <a:t>To add new pronoun information from current input. i.e. to ignore “he” “she” “it”</a:t>
            </a:r>
            <a:endParaRPr lang="en-IN" dirty="0"/>
          </a:p>
        </p:txBody>
      </p:sp>
      <p:pic>
        <p:nvPicPr>
          <p:cNvPr id="6146" name="Picture 2" descr="http://colah.github.io/posts/2015-08-Understanding-LSTMs/img/LSTM3-focus-C.png">
            <a:extLst>
              <a:ext uri="{FF2B5EF4-FFF2-40B4-BE49-F238E27FC236}">
                <a16:creationId xmlns:a16="http://schemas.microsoft.com/office/drawing/2014/main" id="{3F5507F1-8F7E-49C5-99FE-F6DAD8E8C2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94562" y="821052"/>
            <a:ext cx="9497438" cy="29333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3211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p:nvPr/>
        </p:nvSpPr>
        <p:spPr>
          <a:xfrm>
            <a:off x="219066" y="1621029"/>
            <a:ext cx="11921541" cy="3682192"/>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object 5"/>
          <p:cNvSpPr txBox="1"/>
          <p:nvPr/>
        </p:nvSpPr>
        <p:spPr>
          <a:xfrm>
            <a:off x="6506384" y="2034937"/>
            <a:ext cx="3570393" cy="427532"/>
          </a:xfrm>
          <a:prstGeom prst="rect">
            <a:avLst/>
          </a:prstGeom>
        </p:spPr>
        <p:txBody>
          <a:bodyPr vert="horz" wrap="square" lIns="0" tIns="16933" rIns="0" bIns="0" rtlCol="0">
            <a:spAutoFit/>
          </a:bodyPr>
          <a:lstStyle/>
          <a:p>
            <a:pPr marL="16933" marR="0" lvl="0" indent="0" algn="l" defTabSz="914400" rtl="0" eaLnBrk="1" fontAlgn="auto" latinLnBrk="0" hangingPunct="1">
              <a:lnSpc>
                <a:spcPct val="100000"/>
              </a:lnSpc>
              <a:spcBef>
                <a:spcPts val="133"/>
              </a:spcBef>
              <a:spcAft>
                <a:spcPts val="0"/>
              </a:spcAft>
              <a:buClrTx/>
              <a:buSzTx/>
              <a:buFontTx/>
              <a:buNone/>
              <a:tabLst/>
              <a:defRPr/>
            </a:pPr>
            <a:r>
              <a:rPr kumimoji="0" sz="2667" b="1" i="0" u="none" strike="noStrike" kern="1200" cap="none" spc="-7" normalizeH="0" baseline="0" noProof="0" dirty="0">
                <a:ln>
                  <a:noFill/>
                </a:ln>
                <a:solidFill>
                  <a:prstClr val="black"/>
                </a:solidFill>
                <a:effectLst/>
                <a:uLnTx/>
                <a:uFillTx/>
                <a:latin typeface="Georgia" panose="02040502050405020303" pitchFamily="18" charset="0"/>
                <a:ea typeface="+mn-ea"/>
                <a:cs typeface="Arial"/>
              </a:rPr>
              <a:t>Output Gate</a:t>
            </a:r>
            <a:r>
              <a:rPr kumimoji="0" sz="2667" b="1" i="0" u="none" strike="noStrike" kern="1200" cap="none" spc="-133" normalizeH="0" baseline="0" noProof="0" dirty="0">
                <a:ln>
                  <a:noFill/>
                </a:ln>
                <a:solidFill>
                  <a:prstClr val="black"/>
                </a:solidFill>
                <a:effectLst/>
                <a:uLnTx/>
                <a:uFillTx/>
                <a:latin typeface="Georgia" panose="02040502050405020303" pitchFamily="18" charset="0"/>
                <a:ea typeface="+mn-ea"/>
                <a:cs typeface="Arial"/>
              </a:rPr>
              <a:t> </a:t>
            </a:r>
            <a:r>
              <a:rPr kumimoji="0" sz="2667" b="1" i="0" u="none" strike="noStrike" kern="1200" cap="none" spc="-7" normalizeH="0" baseline="0" noProof="0" dirty="0">
                <a:ln>
                  <a:noFill/>
                </a:ln>
                <a:solidFill>
                  <a:prstClr val="black"/>
                </a:solidFill>
                <a:effectLst/>
                <a:uLnTx/>
                <a:uFillTx/>
                <a:latin typeface="Georgia" panose="02040502050405020303" pitchFamily="18" charset="0"/>
                <a:ea typeface="+mn-ea"/>
                <a:cs typeface="Arial"/>
              </a:rPr>
              <a:t>Layer</a:t>
            </a:r>
            <a:endParaRPr kumimoji="0" sz="2667" b="0" i="0" u="none" strike="noStrike" kern="1200" cap="none" spc="0" normalizeH="0" baseline="0" noProof="0" dirty="0">
              <a:ln>
                <a:noFill/>
              </a:ln>
              <a:solidFill>
                <a:prstClr val="black"/>
              </a:solidFill>
              <a:effectLst/>
              <a:uLnTx/>
              <a:uFillTx/>
              <a:latin typeface="Georgia" panose="02040502050405020303" pitchFamily="18" charset="0"/>
              <a:ea typeface="+mn-ea"/>
              <a:cs typeface="Arial"/>
            </a:endParaRPr>
          </a:p>
        </p:txBody>
      </p:sp>
      <p:sp>
        <p:nvSpPr>
          <p:cNvPr id="6" name="object 6"/>
          <p:cNvSpPr/>
          <p:nvPr/>
        </p:nvSpPr>
        <p:spPr>
          <a:xfrm>
            <a:off x="6583686" y="4724125"/>
            <a:ext cx="3545025" cy="738564"/>
          </a:xfrm>
          <a:prstGeom prst="rect">
            <a:avLst/>
          </a:prstGeom>
          <a:blipFill>
            <a:blip r:embed="rId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object 7"/>
          <p:cNvSpPr/>
          <p:nvPr/>
        </p:nvSpPr>
        <p:spPr>
          <a:xfrm>
            <a:off x="6409020" y="3642126"/>
            <a:ext cx="3762587" cy="654473"/>
          </a:xfrm>
          <a:custGeom>
            <a:avLst/>
            <a:gdLst/>
            <a:ahLst/>
            <a:cxnLst/>
            <a:rect l="l" t="t" r="r" b="b"/>
            <a:pathLst>
              <a:path w="2821940" h="490855">
                <a:moveTo>
                  <a:pt x="0" y="0"/>
                </a:moveTo>
                <a:lnTo>
                  <a:pt x="2821494" y="0"/>
                </a:lnTo>
                <a:lnTo>
                  <a:pt x="2821494" y="490499"/>
                </a:lnTo>
                <a:lnTo>
                  <a:pt x="0" y="490499"/>
                </a:lnTo>
                <a:lnTo>
                  <a:pt x="0" y="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object 8"/>
          <p:cNvSpPr txBox="1"/>
          <p:nvPr/>
        </p:nvSpPr>
        <p:spPr>
          <a:xfrm>
            <a:off x="6579459" y="4122991"/>
            <a:ext cx="3863340" cy="427532"/>
          </a:xfrm>
          <a:prstGeom prst="rect">
            <a:avLst/>
          </a:prstGeom>
        </p:spPr>
        <p:txBody>
          <a:bodyPr vert="horz" wrap="square" lIns="0" tIns="16933" rIns="0" bIns="0" rtlCol="0">
            <a:spAutoFit/>
          </a:bodyPr>
          <a:lstStyle/>
          <a:p>
            <a:pPr marL="16933" marR="0" lvl="0" indent="0" algn="l" defTabSz="914400" rtl="0" eaLnBrk="1" fontAlgn="auto" latinLnBrk="0" hangingPunct="1">
              <a:lnSpc>
                <a:spcPct val="100000"/>
              </a:lnSpc>
              <a:spcBef>
                <a:spcPts val="133"/>
              </a:spcBef>
              <a:spcAft>
                <a:spcPts val="0"/>
              </a:spcAft>
              <a:buClrTx/>
              <a:buSzTx/>
              <a:buFontTx/>
              <a:buNone/>
              <a:tabLst/>
              <a:defRPr/>
            </a:pPr>
            <a:r>
              <a:rPr kumimoji="0" sz="2667" b="1" i="0" u="none" strike="noStrike" kern="1200" cap="none" spc="-7" normalizeH="0" baseline="0" noProof="0" dirty="0">
                <a:ln>
                  <a:noFill/>
                </a:ln>
                <a:solidFill>
                  <a:prstClr val="black"/>
                </a:solidFill>
                <a:effectLst/>
                <a:uLnTx/>
                <a:uFillTx/>
                <a:latin typeface="Georgia" panose="02040502050405020303" pitchFamily="18" charset="0"/>
                <a:ea typeface="+mn-ea"/>
                <a:cs typeface="Arial"/>
              </a:rPr>
              <a:t>Output to next</a:t>
            </a:r>
            <a:r>
              <a:rPr kumimoji="0" sz="2667" b="1" i="0" u="none" strike="noStrike" kern="1200" cap="none" spc="-127" normalizeH="0" baseline="0" noProof="0" dirty="0">
                <a:ln>
                  <a:noFill/>
                </a:ln>
                <a:solidFill>
                  <a:prstClr val="black"/>
                </a:solidFill>
                <a:effectLst/>
                <a:uLnTx/>
                <a:uFillTx/>
                <a:latin typeface="Georgia" panose="02040502050405020303" pitchFamily="18" charset="0"/>
                <a:ea typeface="+mn-ea"/>
                <a:cs typeface="Arial"/>
              </a:rPr>
              <a:t> </a:t>
            </a:r>
            <a:r>
              <a:rPr kumimoji="0" sz="2667" b="1" i="0" u="none" strike="noStrike" kern="1200" cap="none" spc="-7" normalizeH="0" baseline="0" noProof="0" dirty="0">
                <a:ln>
                  <a:noFill/>
                </a:ln>
                <a:solidFill>
                  <a:prstClr val="black"/>
                </a:solidFill>
                <a:effectLst/>
                <a:uLnTx/>
                <a:uFillTx/>
                <a:latin typeface="Georgia" panose="02040502050405020303" pitchFamily="18" charset="0"/>
                <a:ea typeface="+mn-ea"/>
                <a:cs typeface="Arial"/>
              </a:rPr>
              <a:t>layer</a:t>
            </a:r>
            <a:endParaRPr kumimoji="0" sz="2667" b="0" i="0" u="none" strike="noStrike" kern="1200" cap="none" spc="0" normalizeH="0" baseline="0" noProof="0" dirty="0">
              <a:ln>
                <a:noFill/>
              </a:ln>
              <a:solidFill>
                <a:prstClr val="black"/>
              </a:solidFill>
              <a:effectLst/>
              <a:uLnTx/>
              <a:uFillTx/>
              <a:latin typeface="Georgia" panose="02040502050405020303" pitchFamily="18" charset="0"/>
              <a:ea typeface="+mn-ea"/>
              <a:cs typeface="Arial"/>
            </a:endParaRPr>
          </a:p>
        </p:txBody>
      </p:sp>
      <p:sp>
        <p:nvSpPr>
          <p:cNvPr id="12" name="object 3">
            <a:extLst>
              <a:ext uri="{FF2B5EF4-FFF2-40B4-BE49-F238E27FC236}">
                <a16:creationId xmlns:a16="http://schemas.microsoft.com/office/drawing/2014/main" id="{0B93D384-4F67-4C97-A169-C48D3ACBADD0}"/>
              </a:ext>
            </a:extLst>
          </p:cNvPr>
          <p:cNvSpPr txBox="1">
            <a:spLocks/>
          </p:cNvSpPr>
          <p:nvPr/>
        </p:nvSpPr>
        <p:spPr>
          <a:xfrm>
            <a:off x="304801" y="362628"/>
            <a:ext cx="9701953" cy="755762"/>
          </a:xfrm>
          <a:prstGeom prst="rect">
            <a:avLst/>
          </a:prstGeom>
        </p:spPr>
        <p:txBody>
          <a:bodyPr vert="horz" wrap="square" lIns="0" tIns="16933" rIns="0" bIns="0" rtlCol="0" anchor="ctr">
            <a:spAutoFit/>
          </a:bodyPr>
          <a:lstStyle>
            <a:lvl1pPr algn="ctr" defTabSz="342900" rtl="0" eaLnBrk="1" latinLnBrk="0" hangingPunct="1">
              <a:spcBef>
                <a:spcPct val="0"/>
              </a:spcBef>
              <a:buNone/>
              <a:defRPr sz="3300" kern="1200">
                <a:solidFill>
                  <a:schemeClr val="tx1"/>
                </a:solidFill>
                <a:latin typeface="Helvetica"/>
                <a:ea typeface="+mj-ea"/>
                <a:cs typeface="Helvetica"/>
              </a:defRPr>
            </a:lvl1pPr>
          </a:lstStyle>
          <a:p>
            <a:pPr marL="16933" marR="0" lvl="0" indent="0" algn="l" defTabSz="342900" rtl="0" eaLnBrk="1" fontAlgn="auto" latinLnBrk="0" hangingPunct="1">
              <a:lnSpc>
                <a:spcPct val="100000"/>
              </a:lnSpc>
              <a:spcBef>
                <a:spcPts val="133"/>
              </a:spcBef>
              <a:spcAft>
                <a:spcPts val="0"/>
              </a:spcAft>
              <a:buClrTx/>
              <a:buSzTx/>
              <a:buFontTx/>
              <a:buNone/>
              <a:tabLst/>
              <a:defRPr/>
            </a:pPr>
            <a:r>
              <a:rPr kumimoji="0" lang="en-US" sz="4800" b="0" i="0" u="none" strike="noStrike" kern="1200" cap="none" spc="-13" normalizeH="0" baseline="0" noProof="0" dirty="0">
                <a:ln>
                  <a:noFill/>
                </a:ln>
                <a:solidFill>
                  <a:prstClr val="black"/>
                </a:solidFill>
                <a:effectLst/>
                <a:uLnTx/>
                <a:uFillTx/>
                <a:latin typeface="Georgia" panose="02040502050405020303" pitchFamily="18" charset="0"/>
                <a:ea typeface="+mj-ea"/>
                <a:cs typeface="Helvetica"/>
              </a:rPr>
              <a:t>Long Short-Term </a:t>
            </a:r>
            <a:r>
              <a:rPr kumimoji="0" lang="en-US" sz="4800" b="0" i="0" u="none" strike="noStrike" kern="1200" cap="none" spc="-7" normalizeH="0" baseline="0" noProof="0" dirty="0">
                <a:ln>
                  <a:noFill/>
                </a:ln>
                <a:solidFill>
                  <a:prstClr val="black"/>
                </a:solidFill>
                <a:effectLst/>
                <a:uLnTx/>
                <a:uFillTx/>
                <a:latin typeface="Georgia" panose="02040502050405020303" pitchFamily="18" charset="0"/>
                <a:ea typeface="+mj-ea"/>
                <a:cs typeface="Helvetica"/>
              </a:rPr>
              <a:t>Memory</a:t>
            </a:r>
            <a:r>
              <a:rPr kumimoji="0" lang="en-US" sz="4800" b="0" i="0" u="none" strike="noStrike" kern="1200" cap="none" spc="-107" normalizeH="0" baseline="0" noProof="0" dirty="0">
                <a:ln>
                  <a:noFill/>
                </a:ln>
                <a:solidFill>
                  <a:prstClr val="black"/>
                </a:solidFill>
                <a:effectLst/>
                <a:uLnTx/>
                <a:uFillTx/>
                <a:latin typeface="Georgia" panose="02040502050405020303" pitchFamily="18" charset="0"/>
                <a:ea typeface="+mj-ea"/>
                <a:cs typeface="Helvetica"/>
              </a:rPr>
              <a:t> </a:t>
            </a:r>
            <a:r>
              <a:rPr kumimoji="0" lang="en-US" sz="4800" b="0" i="0" u="none" strike="noStrike" kern="1200" cap="none" spc="-7" normalizeH="0" baseline="0" noProof="0" dirty="0">
                <a:ln>
                  <a:noFill/>
                </a:ln>
                <a:solidFill>
                  <a:prstClr val="black"/>
                </a:solidFill>
                <a:effectLst/>
                <a:uLnTx/>
                <a:uFillTx/>
                <a:latin typeface="Georgia" panose="02040502050405020303" pitchFamily="18" charset="0"/>
                <a:ea typeface="+mj-ea"/>
                <a:cs typeface="Helvetica"/>
              </a:rPr>
              <a:t>(LSTM)</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A3BB6-C593-4EA3-B89E-30F9958A47BE}"/>
              </a:ext>
            </a:extLst>
          </p:cNvPr>
          <p:cNvSpPr>
            <a:spLocks noGrp="1"/>
          </p:cNvSpPr>
          <p:nvPr>
            <p:ph type="title"/>
          </p:nvPr>
        </p:nvSpPr>
        <p:spPr/>
        <p:txBody>
          <a:bodyPr/>
          <a:lstStyle/>
          <a:p>
            <a:r>
              <a:rPr lang="en-US" dirty="0"/>
              <a:t>LSTM: Output Gate Layer</a:t>
            </a:r>
            <a:endParaRPr lang="en-IN" dirty="0"/>
          </a:p>
        </p:txBody>
      </p:sp>
      <p:sp>
        <p:nvSpPr>
          <p:cNvPr id="4" name="Content Placeholder 3">
            <a:extLst>
              <a:ext uri="{FF2B5EF4-FFF2-40B4-BE49-F238E27FC236}">
                <a16:creationId xmlns:a16="http://schemas.microsoft.com/office/drawing/2014/main" id="{3545B93C-9A84-470B-B6E9-1F02551E9773}"/>
              </a:ext>
            </a:extLst>
          </p:cNvPr>
          <p:cNvSpPr>
            <a:spLocks noGrp="1"/>
          </p:cNvSpPr>
          <p:nvPr>
            <p:ph sz="half" idx="2"/>
          </p:nvPr>
        </p:nvSpPr>
        <p:spPr>
          <a:xfrm>
            <a:off x="497840" y="3754376"/>
            <a:ext cx="5872480" cy="2839465"/>
          </a:xfrm>
        </p:spPr>
        <p:txBody>
          <a:bodyPr>
            <a:normAutofit lnSpcReduction="10000"/>
          </a:bodyPr>
          <a:lstStyle/>
          <a:p>
            <a:r>
              <a:rPr lang="en-US" dirty="0"/>
              <a:t>Output Gate Layers decides what are parts of cell are going to be given as output.</a:t>
            </a:r>
          </a:p>
          <a:p>
            <a:r>
              <a:rPr lang="en-US" dirty="0" err="1"/>
              <a:t>h</a:t>
            </a:r>
            <a:r>
              <a:rPr lang="en-US" baseline="-25000" dirty="0" err="1"/>
              <a:t>t</a:t>
            </a:r>
            <a:r>
              <a:rPr lang="en-US" dirty="0"/>
              <a:t> combines the decision from </a:t>
            </a:r>
            <a:r>
              <a:rPr lang="en-US" dirty="0" err="1"/>
              <a:t>o</a:t>
            </a:r>
            <a:r>
              <a:rPr lang="en-US" baseline="-25000" dirty="0" err="1"/>
              <a:t>t</a:t>
            </a:r>
            <a:r>
              <a:rPr lang="en-US" dirty="0"/>
              <a:t> and the transformed out of C</a:t>
            </a:r>
            <a:r>
              <a:rPr lang="en-US" baseline="-25000" dirty="0"/>
              <a:t>t</a:t>
            </a:r>
            <a:r>
              <a:rPr lang="en-US" dirty="0"/>
              <a:t> with tanh</a:t>
            </a:r>
          </a:p>
          <a:p>
            <a:r>
              <a:rPr lang="en-US" dirty="0" err="1"/>
              <a:t>o</a:t>
            </a:r>
            <a:r>
              <a:rPr lang="en-US" baseline="-25000" dirty="0" err="1"/>
              <a:t>t</a:t>
            </a:r>
            <a:r>
              <a:rPr lang="en-US" dirty="0"/>
              <a:t> decides if the cell value should be present or not</a:t>
            </a:r>
          </a:p>
          <a:p>
            <a:endParaRPr lang="en-IN" dirty="0"/>
          </a:p>
        </p:txBody>
      </p:sp>
      <p:sp>
        <p:nvSpPr>
          <p:cNvPr id="6" name="Content Placeholder 3">
            <a:extLst>
              <a:ext uri="{FF2B5EF4-FFF2-40B4-BE49-F238E27FC236}">
                <a16:creationId xmlns:a16="http://schemas.microsoft.com/office/drawing/2014/main" id="{EF2539EF-C2B9-47FF-822A-18CD4DF47831}"/>
              </a:ext>
            </a:extLst>
          </p:cNvPr>
          <p:cNvSpPr txBox="1">
            <a:spLocks/>
          </p:cNvSpPr>
          <p:nvPr/>
        </p:nvSpPr>
        <p:spPr>
          <a:xfrm>
            <a:off x="6370320" y="4119437"/>
            <a:ext cx="5872480" cy="23571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a:t>e.g.. :Language Model</a:t>
            </a:r>
          </a:p>
          <a:p>
            <a:pPr marL="0" indent="0">
              <a:buNone/>
            </a:pPr>
            <a:r>
              <a:rPr lang="en-US" dirty="0"/>
              <a:t>To decide whether subject is singular or plural</a:t>
            </a:r>
            <a:endParaRPr lang="en-IN" dirty="0"/>
          </a:p>
        </p:txBody>
      </p:sp>
      <p:pic>
        <p:nvPicPr>
          <p:cNvPr id="7170" name="Picture 2" descr="http://colah.github.io/posts/2015-08-Understanding-LSTMs/img/LSTM3-focus-o.png">
            <a:extLst>
              <a:ext uri="{FF2B5EF4-FFF2-40B4-BE49-F238E27FC236}">
                <a16:creationId xmlns:a16="http://schemas.microsoft.com/office/drawing/2014/main" id="{92562C2F-84DF-4EF4-9CEC-82C842D6A2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74331" y="1208624"/>
            <a:ext cx="8242570" cy="25457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216973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p:nvPr/>
        </p:nvSpPr>
        <p:spPr>
          <a:xfrm>
            <a:off x="41565" y="1528730"/>
            <a:ext cx="12150408" cy="3765725"/>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object 5"/>
          <p:cNvSpPr txBox="1"/>
          <p:nvPr/>
        </p:nvSpPr>
        <p:spPr>
          <a:xfrm>
            <a:off x="6400801" y="2499172"/>
            <a:ext cx="5666295" cy="427532"/>
          </a:xfrm>
          <a:prstGeom prst="rect">
            <a:avLst/>
          </a:prstGeom>
        </p:spPr>
        <p:txBody>
          <a:bodyPr vert="horz" wrap="square" lIns="0" tIns="16933" rIns="0" bIns="0" rtlCol="0">
            <a:spAutoFit/>
          </a:bodyPr>
          <a:lstStyle/>
          <a:p>
            <a:pPr marL="16933" marR="0" lvl="0" indent="0" algn="l" defTabSz="914400" rtl="0" eaLnBrk="1" fontAlgn="auto" latinLnBrk="0" hangingPunct="1">
              <a:lnSpc>
                <a:spcPct val="100000"/>
              </a:lnSpc>
              <a:spcBef>
                <a:spcPts val="133"/>
              </a:spcBef>
              <a:spcAft>
                <a:spcPts val="0"/>
              </a:spcAft>
              <a:buClrTx/>
              <a:buSzTx/>
              <a:buFontTx/>
              <a:buNone/>
              <a:tabLst/>
              <a:defRPr/>
            </a:pPr>
            <a:r>
              <a:rPr kumimoji="0" sz="2667" b="1" i="0" u="none" strike="noStrike" kern="1200" cap="none" spc="-7" normalizeH="0" baseline="0" noProof="0" dirty="0">
                <a:ln>
                  <a:noFill/>
                </a:ln>
                <a:solidFill>
                  <a:prstClr val="black"/>
                </a:solidFill>
                <a:effectLst/>
                <a:uLnTx/>
                <a:uFillTx/>
                <a:latin typeface="Georgia" panose="02040502050405020303" pitchFamily="18" charset="0"/>
                <a:ea typeface="+mn-ea"/>
                <a:cs typeface="Arial"/>
              </a:rPr>
              <a:t>Update Cell State</a:t>
            </a:r>
            <a:r>
              <a:rPr kumimoji="0" sz="2667" b="1" i="0" u="none" strike="noStrike" kern="1200" cap="none" spc="-120" normalizeH="0" baseline="0" noProof="0" dirty="0">
                <a:ln>
                  <a:noFill/>
                </a:ln>
                <a:solidFill>
                  <a:prstClr val="black"/>
                </a:solidFill>
                <a:effectLst/>
                <a:uLnTx/>
                <a:uFillTx/>
                <a:latin typeface="Georgia" panose="02040502050405020303" pitchFamily="18" charset="0"/>
                <a:ea typeface="+mn-ea"/>
                <a:cs typeface="Arial"/>
              </a:rPr>
              <a:t> </a:t>
            </a:r>
            <a:r>
              <a:rPr kumimoji="0" sz="2667" b="1" i="0" u="none" strike="noStrike" kern="1200" cap="none" spc="-7" normalizeH="0" baseline="0" noProof="0" dirty="0">
                <a:ln>
                  <a:noFill/>
                </a:ln>
                <a:solidFill>
                  <a:prstClr val="black"/>
                </a:solidFill>
                <a:effectLst/>
                <a:uLnTx/>
                <a:uFillTx/>
                <a:latin typeface="Georgia" panose="02040502050405020303" pitchFamily="18" charset="0"/>
                <a:ea typeface="+mn-ea"/>
                <a:cs typeface="Arial"/>
              </a:rPr>
              <a:t>(memory)</a:t>
            </a:r>
            <a:endParaRPr kumimoji="0" sz="2667" b="0" i="0" u="none" strike="noStrike" kern="1200" cap="none" spc="0" normalizeH="0" baseline="0" noProof="0" dirty="0">
              <a:ln>
                <a:noFill/>
              </a:ln>
              <a:solidFill>
                <a:prstClr val="black"/>
              </a:solidFill>
              <a:effectLst/>
              <a:uLnTx/>
              <a:uFillTx/>
              <a:latin typeface="Georgia" panose="02040502050405020303" pitchFamily="18" charset="0"/>
              <a:ea typeface="+mn-ea"/>
              <a:cs typeface="Arial"/>
            </a:endParaRPr>
          </a:p>
        </p:txBody>
      </p:sp>
      <p:sp>
        <p:nvSpPr>
          <p:cNvPr id="7" name="object 3">
            <a:extLst>
              <a:ext uri="{FF2B5EF4-FFF2-40B4-BE49-F238E27FC236}">
                <a16:creationId xmlns:a16="http://schemas.microsoft.com/office/drawing/2014/main" id="{6A9443B2-542C-4743-BB7C-8F6E4CFDB2BF}"/>
              </a:ext>
            </a:extLst>
          </p:cNvPr>
          <p:cNvSpPr txBox="1">
            <a:spLocks/>
          </p:cNvSpPr>
          <p:nvPr/>
        </p:nvSpPr>
        <p:spPr>
          <a:xfrm>
            <a:off x="304801" y="362628"/>
            <a:ext cx="9701953" cy="755762"/>
          </a:xfrm>
          <a:prstGeom prst="rect">
            <a:avLst/>
          </a:prstGeom>
        </p:spPr>
        <p:txBody>
          <a:bodyPr vert="horz" wrap="square" lIns="0" tIns="16933" rIns="0" bIns="0" rtlCol="0" anchor="ctr">
            <a:spAutoFit/>
          </a:bodyPr>
          <a:lstStyle>
            <a:lvl1pPr algn="ctr" defTabSz="342900" rtl="0" eaLnBrk="1" latinLnBrk="0" hangingPunct="1">
              <a:spcBef>
                <a:spcPct val="0"/>
              </a:spcBef>
              <a:buNone/>
              <a:defRPr sz="3300" kern="1200">
                <a:solidFill>
                  <a:schemeClr val="tx1"/>
                </a:solidFill>
                <a:latin typeface="Helvetica"/>
                <a:ea typeface="+mj-ea"/>
                <a:cs typeface="Helvetica"/>
              </a:defRPr>
            </a:lvl1pPr>
          </a:lstStyle>
          <a:p>
            <a:pPr marL="16933" marR="0" lvl="0" indent="0" algn="l" defTabSz="342900" rtl="0" eaLnBrk="1" fontAlgn="auto" latinLnBrk="0" hangingPunct="1">
              <a:lnSpc>
                <a:spcPct val="100000"/>
              </a:lnSpc>
              <a:spcBef>
                <a:spcPts val="133"/>
              </a:spcBef>
              <a:spcAft>
                <a:spcPts val="0"/>
              </a:spcAft>
              <a:buClrTx/>
              <a:buSzTx/>
              <a:buFontTx/>
              <a:buNone/>
              <a:tabLst/>
              <a:defRPr/>
            </a:pPr>
            <a:r>
              <a:rPr kumimoji="0" lang="en-US" sz="4800" b="0" i="0" u="none" strike="noStrike" kern="1200" cap="none" spc="-13" normalizeH="0" baseline="0" noProof="0" dirty="0">
                <a:ln>
                  <a:noFill/>
                </a:ln>
                <a:solidFill>
                  <a:prstClr val="black"/>
                </a:solidFill>
                <a:effectLst/>
                <a:uLnTx/>
                <a:uFillTx/>
                <a:latin typeface="Georgia" panose="02040502050405020303" pitchFamily="18" charset="0"/>
                <a:ea typeface="+mj-ea"/>
                <a:cs typeface="Helvetica"/>
              </a:rPr>
              <a:t>Long Short-Term </a:t>
            </a:r>
            <a:r>
              <a:rPr kumimoji="0" lang="en-US" sz="4800" b="0" i="0" u="none" strike="noStrike" kern="1200" cap="none" spc="-7" normalizeH="0" baseline="0" noProof="0" dirty="0">
                <a:ln>
                  <a:noFill/>
                </a:ln>
                <a:solidFill>
                  <a:prstClr val="black"/>
                </a:solidFill>
                <a:effectLst/>
                <a:uLnTx/>
                <a:uFillTx/>
                <a:latin typeface="Georgia" panose="02040502050405020303" pitchFamily="18" charset="0"/>
                <a:ea typeface="+mj-ea"/>
                <a:cs typeface="Helvetica"/>
              </a:rPr>
              <a:t>Memory</a:t>
            </a:r>
            <a:r>
              <a:rPr kumimoji="0" lang="en-US" sz="4800" b="0" i="0" u="none" strike="noStrike" kern="1200" cap="none" spc="-107" normalizeH="0" baseline="0" noProof="0" dirty="0">
                <a:ln>
                  <a:noFill/>
                </a:ln>
                <a:solidFill>
                  <a:prstClr val="black"/>
                </a:solidFill>
                <a:effectLst/>
                <a:uLnTx/>
                <a:uFillTx/>
                <a:latin typeface="Georgia" panose="02040502050405020303" pitchFamily="18" charset="0"/>
                <a:ea typeface="+mj-ea"/>
                <a:cs typeface="Helvetica"/>
              </a:rPr>
              <a:t> </a:t>
            </a:r>
            <a:r>
              <a:rPr kumimoji="0" lang="en-US" sz="4800" b="0" i="0" u="none" strike="noStrike" kern="1200" cap="none" spc="-7" normalizeH="0" baseline="0" noProof="0" dirty="0">
                <a:ln>
                  <a:noFill/>
                </a:ln>
                <a:solidFill>
                  <a:prstClr val="black"/>
                </a:solidFill>
                <a:effectLst/>
                <a:uLnTx/>
                <a:uFillTx/>
                <a:latin typeface="Georgia" panose="02040502050405020303" pitchFamily="18" charset="0"/>
                <a:ea typeface="+mj-ea"/>
                <a:cs typeface="Helvetica"/>
              </a:rPr>
              <a:t>(LSTM)</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99039" y="405483"/>
            <a:ext cx="10110893" cy="837772"/>
          </a:xfrm>
          <a:prstGeom prst="rect">
            <a:avLst/>
          </a:prstGeom>
        </p:spPr>
        <p:txBody>
          <a:bodyPr vert="horz" wrap="square" lIns="0" tIns="16933" rIns="0" bIns="0" rtlCol="0" anchor="ctr">
            <a:spAutoFit/>
          </a:bodyPr>
          <a:lstStyle/>
          <a:p>
            <a:pPr marL="16933">
              <a:lnSpc>
                <a:spcPct val="100000"/>
              </a:lnSpc>
              <a:spcBef>
                <a:spcPts val="133"/>
              </a:spcBef>
            </a:pPr>
            <a:r>
              <a:rPr lang="en-US" sz="5333" spc="-200" dirty="0">
                <a:latin typeface="Georgia" panose="02040502050405020303" pitchFamily="18" charset="0"/>
                <a:cs typeface="Gill Sans MT"/>
              </a:rPr>
              <a:t>Applications: Text Generator</a:t>
            </a:r>
            <a:endParaRPr sz="5333" spc="-53" dirty="0">
              <a:latin typeface="Georgia" panose="02040502050405020303" pitchFamily="18" charset="0"/>
              <a:cs typeface="Gill Sans MT"/>
            </a:endParaRPr>
          </a:p>
        </p:txBody>
      </p:sp>
      <p:sp>
        <p:nvSpPr>
          <p:cNvPr id="4" name="object 4"/>
          <p:cNvSpPr txBox="1"/>
          <p:nvPr/>
        </p:nvSpPr>
        <p:spPr>
          <a:xfrm>
            <a:off x="531965" y="1498601"/>
            <a:ext cx="11456835" cy="2997401"/>
          </a:xfrm>
          <a:prstGeom prst="rect">
            <a:avLst/>
          </a:prstGeom>
        </p:spPr>
        <p:txBody>
          <a:bodyPr vert="horz" wrap="square" lIns="0" tIns="16933" rIns="0" bIns="0" rtlCol="0">
            <a:spAutoFit/>
          </a:bodyPr>
          <a:lstStyle/>
          <a:p>
            <a:pPr marL="474121" marR="0" lvl="0" indent="-457189" algn="l" defTabSz="914400" rtl="0" eaLnBrk="1" fontAlgn="auto" latinLnBrk="0" hangingPunct="1">
              <a:lnSpc>
                <a:spcPct val="100000"/>
              </a:lnSpc>
              <a:spcBef>
                <a:spcPts val="133"/>
              </a:spcBef>
              <a:spcAft>
                <a:spcPts val="0"/>
              </a:spcAft>
              <a:buClrTx/>
              <a:buSzTx/>
              <a:buFont typeface="Arial" panose="020B0604020202020204" pitchFamily="34" charset="0"/>
              <a:buChar char="•"/>
              <a:tabLst/>
              <a:defRPr/>
            </a:pPr>
            <a:r>
              <a:rPr kumimoji="0" lang="en-US" sz="3200" b="0" i="0" u="none" strike="noStrike" kern="1200" cap="none" spc="0" normalizeH="0" baseline="0" noProof="0" dirty="0">
                <a:ln>
                  <a:noFill/>
                </a:ln>
                <a:solidFill>
                  <a:prstClr val="black"/>
                </a:solidFill>
                <a:effectLst/>
                <a:uLnTx/>
                <a:uFillTx/>
                <a:latin typeface="Georgia" panose="02040502050405020303" pitchFamily="18" charset="0"/>
                <a:ea typeface="+mn-ea"/>
                <a:cs typeface="+mn-cs"/>
              </a:rPr>
              <a:t>Suppose we want to train a LSTM to predict the next word using a sample short story</a:t>
            </a:r>
          </a:p>
          <a:p>
            <a:pPr marL="474121" marR="0" lvl="0" indent="-457189" algn="l" defTabSz="914400" rtl="0" eaLnBrk="1" fontAlgn="auto" latinLnBrk="0" hangingPunct="1">
              <a:lnSpc>
                <a:spcPct val="100000"/>
              </a:lnSpc>
              <a:spcBef>
                <a:spcPts val="133"/>
              </a:spcBef>
              <a:spcAft>
                <a:spcPts val="0"/>
              </a:spcAft>
              <a:buClrTx/>
              <a:buSzTx/>
              <a:buFont typeface="Arial" panose="020B0604020202020204" pitchFamily="34" charset="0"/>
              <a:buChar char="•"/>
              <a:tabLst/>
              <a:defRPr/>
            </a:pPr>
            <a:r>
              <a:rPr kumimoji="0" lang="en-US" sz="3200" b="0" i="0" u="none" strike="noStrike" kern="1200" cap="none" spc="0" normalizeH="0" baseline="0" noProof="0" dirty="0">
                <a:ln>
                  <a:noFill/>
                </a:ln>
                <a:solidFill>
                  <a:prstClr val="black"/>
                </a:solidFill>
                <a:effectLst/>
                <a:uLnTx/>
                <a:uFillTx/>
                <a:latin typeface="Georgia" panose="02040502050405020303" pitchFamily="18" charset="0"/>
                <a:ea typeface="+mn-ea"/>
                <a:cs typeface="+mn-cs"/>
              </a:rPr>
              <a:t>feed a LSTM with correct sequences from the text of 3 symbols as inputs </a:t>
            </a:r>
          </a:p>
          <a:p>
            <a:pPr marL="474121" marR="0" lvl="0" indent="-457189" algn="l" defTabSz="914400" rtl="0" eaLnBrk="1" fontAlgn="auto" latinLnBrk="0" hangingPunct="1">
              <a:lnSpc>
                <a:spcPct val="100000"/>
              </a:lnSpc>
              <a:spcBef>
                <a:spcPts val="133"/>
              </a:spcBef>
              <a:spcAft>
                <a:spcPts val="0"/>
              </a:spcAft>
              <a:buClrTx/>
              <a:buSzTx/>
              <a:buFont typeface="Arial" panose="020B0604020202020204" pitchFamily="34" charset="0"/>
              <a:buChar char="•"/>
              <a:tabLst/>
              <a:defRPr/>
            </a:pPr>
            <a:r>
              <a:rPr kumimoji="0" lang="en-US" sz="3200" b="0" i="0" u="none" strike="noStrike" kern="1200" cap="none" spc="0" normalizeH="0" baseline="0" noProof="0" dirty="0">
                <a:ln>
                  <a:noFill/>
                </a:ln>
                <a:solidFill>
                  <a:prstClr val="black"/>
                </a:solidFill>
                <a:effectLst/>
                <a:uLnTx/>
                <a:uFillTx/>
                <a:latin typeface="Georgia" panose="02040502050405020303" pitchFamily="18" charset="0"/>
                <a:ea typeface="+mn-ea"/>
                <a:cs typeface="+mn-cs"/>
              </a:rPr>
              <a:t>eventually the neural network will learn to predict the next symbol correctly</a:t>
            </a:r>
            <a:endParaRPr kumimoji="0" sz="3200" b="0" i="0" u="none" strike="noStrike" kern="1200" cap="none" spc="0" normalizeH="0" baseline="0" noProof="0" dirty="0">
              <a:ln>
                <a:noFill/>
              </a:ln>
              <a:solidFill>
                <a:prstClr val="black"/>
              </a:solidFill>
              <a:effectLst/>
              <a:uLnTx/>
              <a:uFillTx/>
              <a:latin typeface="Georgia" panose="02040502050405020303" pitchFamily="18" charset="0"/>
              <a:ea typeface="+mn-ea"/>
              <a:cs typeface="Arial"/>
            </a:endParaRPr>
          </a:p>
        </p:txBody>
      </p:sp>
      <p:sp>
        <p:nvSpPr>
          <p:cNvPr id="15" name="object 15"/>
          <p:cNvSpPr/>
          <p:nvPr/>
        </p:nvSpPr>
        <p:spPr>
          <a:xfrm>
            <a:off x="5868588" y="3466626"/>
            <a:ext cx="60960" cy="41487"/>
          </a:xfrm>
          <a:custGeom>
            <a:avLst/>
            <a:gdLst/>
            <a:ahLst/>
            <a:cxnLst/>
            <a:rect l="l" t="t" r="r" b="b"/>
            <a:pathLst>
              <a:path w="45720" h="31114">
                <a:moveTo>
                  <a:pt x="0" y="31024"/>
                </a:moveTo>
                <a:lnTo>
                  <a:pt x="5299" y="0"/>
                </a:lnTo>
                <a:lnTo>
                  <a:pt x="45249" y="22799"/>
                </a:lnTo>
                <a:lnTo>
                  <a:pt x="0" y="31024"/>
                </a:lnTo>
                <a:close/>
              </a:path>
            </a:pathLst>
          </a:custGeom>
          <a:solidFill>
            <a:srgbClr val="9900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 name="object 16"/>
          <p:cNvSpPr/>
          <p:nvPr/>
        </p:nvSpPr>
        <p:spPr>
          <a:xfrm>
            <a:off x="5868588" y="3466626"/>
            <a:ext cx="60960" cy="41487"/>
          </a:xfrm>
          <a:custGeom>
            <a:avLst/>
            <a:gdLst/>
            <a:ahLst/>
            <a:cxnLst/>
            <a:rect l="l" t="t" r="r" b="b"/>
            <a:pathLst>
              <a:path w="45720" h="31114">
                <a:moveTo>
                  <a:pt x="0" y="31024"/>
                </a:moveTo>
                <a:lnTo>
                  <a:pt x="45249" y="22799"/>
                </a:lnTo>
                <a:lnTo>
                  <a:pt x="5299" y="0"/>
                </a:lnTo>
                <a:lnTo>
                  <a:pt x="0" y="31024"/>
                </a:lnTo>
                <a:close/>
              </a:path>
            </a:pathLst>
          </a:custGeom>
          <a:ln w="9524">
            <a:solidFill>
              <a:srgbClr val="9900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186335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a:latin typeface="Georgia" charset="0"/>
                <a:ea typeface="Georgia" charset="0"/>
                <a:cs typeface="Georgia" charset="0"/>
              </a:rPr>
              <a:t>CNN+RNN: Image to Text</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56503" y="1690688"/>
            <a:ext cx="10097297" cy="5039519"/>
          </a:xfrm>
        </p:spPr>
      </p:pic>
    </p:spTree>
    <p:extLst>
      <p:ext uri="{BB962C8B-B14F-4D97-AF65-F5344CB8AC3E}">
        <p14:creationId xmlns:p14="http://schemas.microsoft.com/office/powerpoint/2010/main" val="123042909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2474" y="368300"/>
            <a:ext cx="11274211" cy="1325563"/>
          </a:xfrm>
        </p:spPr>
        <p:txBody>
          <a:bodyPr>
            <a:normAutofit fontScale="90000"/>
          </a:bodyPr>
          <a:lstStyle/>
          <a:p>
            <a:r>
              <a:rPr lang="en-US" dirty="0">
                <a:latin typeface="Georgia" charset="0"/>
                <a:ea typeface="Georgia" charset="0"/>
                <a:cs typeface="Georgia" charset="0"/>
              </a:rPr>
              <a:t>End-to-End Training: a pre-trained CNN (</a:t>
            </a:r>
            <a:r>
              <a:rPr lang="en-US" dirty="0" err="1">
                <a:latin typeface="Georgia" charset="0"/>
                <a:ea typeface="Georgia" charset="0"/>
                <a:cs typeface="Georgia" charset="0"/>
              </a:rPr>
              <a:t>i.e</a:t>
            </a:r>
            <a:r>
              <a:rPr lang="en-US" dirty="0">
                <a:latin typeface="Georgia" charset="0"/>
                <a:ea typeface="Georgia" charset="0"/>
                <a:cs typeface="Georgia" charset="0"/>
              </a:rPr>
              <a:t>, VGG) is connected to the second-to-last Fully Connected (FC) layer and is connected to a RNN. </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561703" y="2054225"/>
            <a:ext cx="6325894" cy="4351338"/>
          </a:xfrm>
        </p:spPr>
      </p:pic>
      <p:sp>
        <p:nvSpPr>
          <p:cNvPr id="5" name="Rectangle 4"/>
          <p:cNvSpPr/>
          <p:nvPr/>
        </p:nvSpPr>
        <p:spPr>
          <a:xfrm>
            <a:off x="962025" y="6396593"/>
            <a:ext cx="10039350" cy="369332"/>
          </a:xfrm>
          <a:prstGeom prst="rect">
            <a:avLst/>
          </a:prstGeom>
        </p:spPr>
        <p:txBody>
          <a:bodyPr wrap="square">
            <a:spAutoFit/>
          </a:bodyPr>
          <a:lstStyle/>
          <a:p>
            <a:r>
              <a:rPr lang="en-US" dirty="0"/>
              <a:t>https://</a:t>
            </a:r>
            <a:r>
              <a:rPr lang="en-US" dirty="0" err="1"/>
              <a:t>leonardoaraujosantos.gitbooks.io</a:t>
            </a:r>
            <a:r>
              <a:rPr lang="en-US" dirty="0"/>
              <a:t>/artificial-</a:t>
            </a:r>
            <a:r>
              <a:rPr lang="en-US" dirty="0" err="1"/>
              <a:t>inteligence</a:t>
            </a:r>
            <a:r>
              <a:rPr lang="en-US" dirty="0"/>
              <a:t>/content/</a:t>
            </a:r>
            <a:r>
              <a:rPr lang="en-US" dirty="0" err="1"/>
              <a:t>recurrent_neural_networks.html</a:t>
            </a:r>
            <a:endParaRPr lang="en-US" dirty="0"/>
          </a:p>
        </p:txBody>
      </p:sp>
    </p:spTree>
    <p:extLst>
      <p:ext uri="{BB962C8B-B14F-4D97-AF65-F5344CB8AC3E}">
        <p14:creationId xmlns:p14="http://schemas.microsoft.com/office/powerpoint/2010/main" val="170177950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A46B63-5535-428F-B3FD-D74C481801DF}"/>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EF222E54-E444-4ABA-ADAA-A1BE427C6C06}"/>
              </a:ext>
            </a:extLst>
          </p:cNvPr>
          <p:cNvSpPr>
            <a:spLocks noGrp="1"/>
          </p:cNvSpPr>
          <p:nvPr>
            <p:ph idx="1"/>
          </p:nvPr>
        </p:nvSpPr>
        <p:spPr/>
        <p:txBody>
          <a:bodyPr>
            <a:normAutofit fontScale="70000" lnSpcReduction="20000"/>
          </a:bodyPr>
          <a:lstStyle/>
          <a:p>
            <a:r>
              <a:rPr lang="en-US" dirty="0">
                <a:hlinkClick r:id=""/>
              </a:rPr>
              <a:t>https://towardsdatascience.com/lstm-by-example-using-tensorflow-feb0c1968537</a:t>
            </a:r>
          </a:p>
          <a:p>
            <a:endParaRPr lang="en-US" dirty="0">
              <a:hlinkClick r:id=""/>
            </a:endParaRPr>
          </a:p>
          <a:p>
            <a:r>
              <a:rPr lang="en-US" dirty="0">
                <a:hlinkClick r:id=""/>
              </a:rPr>
              <a:t>https://medium.com/@erikhallstrm/hello-world-rnn-83cd7105b767</a:t>
            </a:r>
          </a:p>
          <a:p>
            <a:endParaRPr lang="en-US" dirty="0">
              <a:hlinkClick r:id=""/>
            </a:endParaRPr>
          </a:p>
          <a:p>
            <a:r>
              <a:rPr lang="en-US" dirty="0">
                <a:hlinkClick r:id=""/>
              </a:rPr>
              <a:t>https://towardsdatascience.com/exploring-activation-functions-for-neural-networks-73498da59b02</a:t>
            </a:r>
            <a:endParaRPr lang="en-US" dirty="0"/>
          </a:p>
          <a:p>
            <a:pPr marL="0" indent="0">
              <a:buNone/>
            </a:pPr>
            <a:endParaRPr lang="en-US" dirty="0"/>
          </a:p>
          <a:p>
            <a:r>
              <a:rPr lang="en-US" dirty="0">
                <a:hlinkClick r:id="rId2"/>
              </a:rPr>
              <a:t>https://medium.com/lingvo-masino/introduction-to-recurrent-neural-network-d77a3fe2c56c</a:t>
            </a:r>
            <a:endParaRPr lang="en-US" dirty="0"/>
          </a:p>
          <a:p>
            <a:endParaRPr lang="en-US" dirty="0"/>
          </a:p>
          <a:p>
            <a:r>
              <a:rPr lang="en-US" dirty="0">
                <a:hlinkClick r:id="rId3"/>
              </a:rPr>
              <a:t>http://colah.github.io/posts/2015-08-Understanding-LSTMs/</a:t>
            </a:r>
            <a:endParaRPr lang="en-US" dirty="0"/>
          </a:p>
          <a:p>
            <a:endParaRPr lang="en-US" dirty="0"/>
          </a:p>
          <a:p>
            <a:r>
              <a:rPr lang="en-US" dirty="0">
                <a:hlinkClick r:id="rId4"/>
              </a:rPr>
              <a:t>https://www.slideshare.net/ashraybhandare/deep-learning-cnn-and-rnn?qid=0f39b4da-a290-4e9e-9d31-ed21816598e3&amp;v=&amp;b=&amp;from_search=27</a:t>
            </a:r>
            <a:endParaRPr lang="en-US" dirty="0"/>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36503860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1422400" y="2819402"/>
            <a:ext cx="9849368" cy="1001983"/>
          </a:xfrm>
          <a:prstGeom prst="rect">
            <a:avLst/>
          </a:prstGeom>
        </p:spPr>
        <p:txBody>
          <a:bodyPr vert="horz" wrap="square" lIns="0" tIns="16933" rIns="0" bIns="0" rtlCol="0" anchor="ctr">
            <a:spAutoFit/>
          </a:bodyPr>
          <a:lstStyle/>
          <a:p>
            <a:pPr marL="16933">
              <a:lnSpc>
                <a:spcPct val="100000"/>
              </a:lnSpc>
              <a:spcBef>
                <a:spcPts val="133"/>
              </a:spcBef>
            </a:pPr>
            <a:r>
              <a:rPr lang="en-US" sz="6400" dirty="0">
                <a:latin typeface="Georgia" panose="02040502050405020303" pitchFamily="18" charset="0"/>
              </a:rPr>
              <a:t>Thank You!</a:t>
            </a:r>
            <a:endParaRPr sz="6400" spc="-93" dirty="0">
              <a:latin typeface="Georgia" panose="02040502050405020303" pitchFamily="18" charset="0"/>
              <a:cs typeface="Gill Sans MT"/>
            </a:endParaRPr>
          </a:p>
        </p:txBody>
      </p:sp>
    </p:spTree>
    <p:extLst>
      <p:ext uri="{BB962C8B-B14F-4D97-AF65-F5344CB8AC3E}">
        <p14:creationId xmlns:p14="http://schemas.microsoft.com/office/powerpoint/2010/main" val="26266181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98ED85F-DCEE-4B50-802E-71A6E3E12B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A839947-3F15-4E92-949B-FB27A50A9BED}"/>
              </a:ext>
            </a:extLst>
          </p:cNvPr>
          <p:cNvSpPr>
            <a:spLocks noGrp="1"/>
          </p:cNvSpPr>
          <p:nvPr>
            <p:ph type="title"/>
          </p:nvPr>
        </p:nvSpPr>
        <p:spPr>
          <a:xfrm>
            <a:off x="838200" y="631825"/>
            <a:ext cx="10515600" cy="1325563"/>
          </a:xfrm>
        </p:spPr>
        <p:txBody>
          <a:bodyPr>
            <a:normAutofit/>
          </a:bodyPr>
          <a:lstStyle/>
          <a:p>
            <a:r>
              <a:rPr lang="en-US">
                <a:solidFill>
                  <a:schemeClr val="bg1"/>
                </a:solidFill>
              </a:rPr>
              <a:t>Recurrent Neural Network</a:t>
            </a:r>
          </a:p>
        </p:txBody>
      </p:sp>
      <p:cxnSp>
        <p:nvCxnSpPr>
          <p:cNvPr id="10" name="Straight Connector 9">
            <a:extLst>
              <a:ext uri="{FF2B5EF4-FFF2-40B4-BE49-F238E27FC236}">
                <a16:creationId xmlns:a16="http://schemas.microsoft.com/office/drawing/2014/main" id="{E8E35B83-1EC3-4F87-9D54-D863463351B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97636" y="1957388"/>
            <a:ext cx="10396728" cy="0"/>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FFE2890E-C306-47D0-96B0-71CE90B2C11A}"/>
              </a:ext>
            </a:extLst>
          </p:cNvPr>
          <p:cNvSpPr>
            <a:spLocks noGrp="1"/>
          </p:cNvSpPr>
          <p:nvPr>
            <p:ph idx="1"/>
          </p:nvPr>
        </p:nvSpPr>
        <p:spPr>
          <a:xfrm>
            <a:off x="838200" y="2269173"/>
            <a:ext cx="10515600" cy="3659988"/>
          </a:xfrm>
        </p:spPr>
        <p:txBody>
          <a:bodyPr>
            <a:normAutofit/>
          </a:bodyPr>
          <a:lstStyle/>
          <a:p>
            <a:r>
              <a:rPr lang="en-US" sz="2400">
                <a:solidFill>
                  <a:schemeClr val="bg1"/>
                </a:solidFill>
              </a:rPr>
              <a:t>Recurrent Neural Networks take the previous output or hidden states as inputs.</a:t>
            </a:r>
          </a:p>
          <a:p>
            <a:pPr marL="0" indent="0">
              <a:buNone/>
            </a:pPr>
            <a:endParaRPr lang="en-US" sz="2400">
              <a:solidFill>
                <a:schemeClr val="bg1"/>
              </a:solidFill>
            </a:endParaRPr>
          </a:p>
          <a:p>
            <a:r>
              <a:rPr lang="en-US" sz="2400">
                <a:solidFill>
                  <a:schemeClr val="bg1"/>
                </a:solidFill>
              </a:rPr>
              <a:t>The composite input at time t has some historical information about the happenings at time T &lt; t.</a:t>
            </a:r>
          </a:p>
          <a:p>
            <a:pPr marL="0" indent="0">
              <a:buNone/>
            </a:pPr>
            <a:endParaRPr lang="en-US" sz="2400">
              <a:solidFill>
                <a:schemeClr val="bg1"/>
              </a:solidFill>
            </a:endParaRPr>
          </a:p>
          <a:p>
            <a:r>
              <a:rPr lang="en-US" sz="2400">
                <a:solidFill>
                  <a:schemeClr val="bg1"/>
                </a:solidFill>
              </a:rPr>
              <a:t>RNNs are useful as their intermediate values (state) can store information about past inputs for a time that is not fixed a priori.</a:t>
            </a:r>
          </a:p>
        </p:txBody>
      </p:sp>
    </p:spTree>
    <p:extLst>
      <p:ext uri="{BB962C8B-B14F-4D97-AF65-F5344CB8AC3E}">
        <p14:creationId xmlns:p14="http://schemas.microsoft.com/office/powerpoint/2010/main" val="1872958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latin typeface="Georgia" charset="0"/>
                <a:ea typeface="Georgia" charset="0"/>
                <a:cs typeface="Georgia" charset="0"/>
              </a:rPr>
              <a:t>Recurrent Neural Network: Language Models</a:t>
            </a:r>
            <a:br>
              <a:rPr lang="en-US" dirty="0">
                <a:latin typeface="Georgia" charset="0"/>
                <a:ea typeface="Georgia" charset="0"/>
                <a:cs typeface="Georgia" charset="0"/>
              </a:rPr>
            </a:br>
            <a:endParaRPr lang="en-US" dirty="0">
              <a:latin typeface="Georgia" charset="0"/>
              <a:ea typeface="Georgia" charset="0"/>
              <a:cs typeface="Georgia" charset="0"/>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50056" y="2169595"/>
            <a:ext cx="6578495" cy="4688405"/>
          </a:xfrm>
        </p:spPr>
      </p:pic>
      <p:sp>
        <p:nvSpPr>
          <p:cNvPr id="5" name="Rectangle 4"/>
          <p:cNvSpPr/>
          <p:nvPr/>
        </p:nvSpPr>
        <p:spPr>
          <a:xfrm>
            <a:off x="7845482" y="2601617"/>
            <a:ext cx="2700670" cy="3046988"/>
          </a:xfrm>
          <a:prstGeom prst="rect">
            <a:avLst/>
          </a:prstGeom>
        </p:spPr>
        <p:txBody>
          <a:bodyPr wrap="square">
            <a:spAutoFit/>
          </a:bodyPr>
          <a:lstStyle/>
          <a:p>
            <a:r>
              <a:rPr lang="en-US" sz="2400" dirty="0">
                <a:solidFill>
                  <a:srgbClr val="444444"/>
                </a:solidFill>
                <a:latin typeface="Georgia" charset="0"/>
                <a:ea typeface="Georgia" charset="0"/>
                <a:cs typeface="Georgia" charset="0"/>
              </a:rPr>
              <a:t>to build a language model which maximizes the likelihood of the next word given the history of previous words in the sentence. </a:t>
            </a:r>
            <a:endParaRPr lang="en-US" sz="2400" dirty="0">
              <a:latin typeface="Georgia" charset="0"/>
              <a:ea typeface="Georgia" charset="0"/>
              <a:cs typeface="Georgia" charset="0"/>
            </a:endParaRPr>
          </a:p>
        </p:txBody>
      </p:sp>
      <p:sp>
        <p:nvSpPr>
          <p:cNvPr id="6" name="Rectangle 5"/>
          <p:cNvSpPr/>
          <p:nvPr/>
        </p:nvSpPr>
        <p:spPr>
          <a:xfrm>
            <a:off x="6928551" y="6488668"/>
            <a:ext cx="4969950" cy="369332"/>
          </a:xfrm>
          <a:prstGeom prst="rect">
            <a:avLst/>
          </a:prstGeom>
        </p:spPr>
        <p:txBody>
          <a:bodyPr wrap="none">
            <a:spAutoFit/>
          </a:bodyPr>
          <a:lstStyle/>
          <a:p>
            <a:r>
              <a:rPr lang="en-US"/>
              <a:t>Source: http</a:t>
            </a:r>
            <a:r>
              <a:rPr lang="en-US" dirty="0"/>
              <a:t>://</a:t>
            </a:r>
            <a:r>
              <a:rPr lang="en-US" dirty="0" err="1"/>
              <a:t>torch.ch</a:t>
            </a:r>
            <a:r>
              <a:rPr lang="en-US" dirty="0"/>
              <a:t>/blog/2016/07/25/</a:t>
            </a:r>
            <a:r>
              <a:rPr lang="en-US" dirty="0" err="1"/>
              <a:t>nce.html</a:t>
            </a:r>
            <a:endParaRPr lang="en-US" dirty="0"/>
          </a:p>
        </p:txBody>
      </p:sp>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l="952" r="34672"/>
          <a:stretch/>
        </p:blipFill>
        <p:spPr>
          <a:xfrm>
            <a:off x="898118" y="1035086"/>
            <a:ext cx="6174891" cy="947900"/>
          </a:xfrm>
          <a:prstGeom prst="rect">
            <a:avLst/>
          </a:prstGeom>
        </p:spPr>
      </p:pic>
    </p:spTree>
    <p:extLst>
      <p:ext uri="{BB962C8B-B14F-4D97-AF65-F5344CB8AC3E}">
        <p14:creationId xmlns:p14="http://schemas.microsoft.com/office/powerpoint/2010/main" val="5903579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5300" y="853281"/>
            <a:ext cx="4305300" cy="1325563"/>
          </a:xfrm>
        </p:spPr>
        <p:txBody>
          <a:bodyPr>
            <a:normAutofit fontScale="90000"/>
          </a:bodyPr>
          <a:lstStyle/>
          <a:p>
            <a:r>
              <a:rPr lang="en-US" dirty="0">
                <a:latin typeface="Georgia" charset="0"/>
                <a:ea typeface="Georgia" charset="0"/>
                <a:cs typeface="Georgia" charset="0"/>
              </a:rPr>
              <a:t>RNN: Regression</a:t>
            </a:r>
            <a:br>
              <a:rPr lang="en-US" dirty="0">
                <a:latin typeface="Georgia" charset="0"/>
                <a:ea typeface="Georgia" charset="0"/>
                <a:cs typeface="Georgia" charset="0"/>
              </a:rPr>
            </a:br>
            <a:r>
              <a:rPr lang="en-US" dirty="0">
                <a:latin typeface="Georgia" charset="0"/>
                <a:ea typeface="Georgia" charset="0"/>
                <a:cs typeface="Georgia" charset="0"/>
              </a:rPr>
              <a:t>Input: </a:t>
            </a:r>
            <a:r>
              <a:rPr lang="en-US" dirty="0" err="1">
                <a:latin typeface="Georgia" charset="0"/>
                <a:ea typeface="Georgia" charset="0"/>
                <a:cs typeface="Georgia" charset="0"/>
              </a:rPr>
              <a:t>h,e,l,l</a:t>
            </a:r>
            <a:r>
              <a:rPr lang="en-US" dirty="0">
                <a:latin typeface="Georgia" charset="0"/>
                <a:ea typeface="Georgia" charset="0"/>
                <a:cs typeface="Georgia" charset="0"/>
              </a:rPr>
              <a:t>  </a:t>
            </a:r>
            <a:br>
              <a:rPr lang="en-US" dirty="0">
                <a:latin typeface="Georgia" charset="0"/>
                <a:ea typeface="Georgia" charset="0"/>
                <a:cs typeface="Georgia" charset="0"/>
              </a:rPr>
            </a:br>
            <a:r>
              <a:rPr lang="en-US" dirty="0">
                <a:latin typeface="Georgia" charset="0"/>
                <a:ea typeface="Georgia" charset="0"/>
                <a:cs typeface="Georgia" charset="0"/>
              </a:rPr>
              <a:t>Output: [</a:t>
            </a:r>
            <a:r>
              <a:rPr lang="en-US" dirty="0" err="1">
                <a:latin typeface="Georgia" charset="0"/>
                <a:ea typeface="Georgia" charset="0"/>
                <a:cs typeface="Georgia" charset="0"/>
              </a:rPr>
              <a:t>e,l,l,o</a:t>
            </a:r>
            <a:r>
              <a:rPr lang="en-US" dirty="0">
                <a:latin typeface="Georgia" charset="0"/>
                <a:ea typeface="Georgia" charset="0"/>
                <a:cs typeface="Georgia" charset="0"/>
              </a:rPr>
              <a:t>] </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224973" y="393700"/>
            <a:ext cx="6671752" cy="5811838"/>
          </a:xfrm>
        </p:spPr>
      </p:pic>
      <p:sp>
        <p:nvSpPr>
          <p:cNvPr id="5" name="Rectangle 4"/>
          <p:cNvSpPr/>
          <p:nvPr/>
        </p:nvSpPr>
        <p:spPr>
          <a:xfrm>
            <a:off x="495300" y="6488668"/>
            <a:ext cx="10620375" cy="369332"/>
          </a:xfrm>
          <a:prstGeom prst="rect">
            <a:avLst/>
          </a:prstGeom>
        </p:spPr>
        <p:txBody>
          <a:bodyPr wrap="square">
            <a:spAutoFit/>
          </a:bodyPr>
          <a:lstStyle/>
          <a:p>
            <a:r>
              <a:rPr lang="en-US" dirty="0"/>
              <a:t>https://</a:t>
            </a:r>
            <a:r>
              <a:rPr lang="en-US" dirty="0" err="1"/>
              <a:t>leonardoaraujosantos.gitbooks.io</a:t>
            </a:r>
            <a:r>
              <a:rPr lang="en-US" dirty="0"/>
              <a:t>/artificial-</a:t>
            </a:r>
            <a:r>
              <a:rPr lang="en-US" dirty="0" err="1"/>
              <a:t>inteligence</a:t>
            </a:r>
            <a:r>
              <a:rPr lang="en-US" dirty="0"/>
              <a:t>/content/</a:t>
            </a:r>
            <a:r>
              <a:rPr lang="en-US" dirty="0" err="1"/>
              <a:t>recurrent_neural_networks.html</a:t>
            </a:r>
            <a:endParaRPr lang="en-US" dirty="0"/>
          </a:p>
        </p:txBody>
      </p:sp>
    </p:spTree>
    <p:extLst>
      <p:ext uri="{BB962C8B-B14F-4D97-AF65-F5344CB8AC3E}">
        <p14:creationId xmlns:p14="http://schemas.microsoft.com/office/powerpoint/2010/main" val="5896735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00162" y="265113"/>
            <a:ext cx="8811623" cy="6314729"/>
          </a:xfrm>
        </p:spPr>
      </p:pic>
      <p:sp>
        <p:nvSpPr>
          <p:cNvPr id="2" name="Rectangle 1"/>
          <p:cNvSpPr/>
          <p:nvPr/>
        </p:nvSpPr>
        <p:spPr>
          <a:xfrm>
            <a:off x="138546" y="6488668"/>
            <a:ext cx="6096000" cy="369332"/>
          </a:xfrm>
          <a:prstGeom prst="rect">
            <a:avLst/>
          </a:prstGeom>
        </p:spPr>
        <p:txBody>
          <a:bodyPr>
            <a:spAutoFit/>
          </a:bodyPr>
          <a:lstStyle/>
          <a:p>
            <a:r>
              <a:rPr lang="en-US" dirty="0" err="1">
                <a:latin typeface="Georgia" charset="0"/>
                <a:ea typeface="Georgia" charset="0"/>
                <a:cs typeface="Georgia" charset="0"/>
              </a:rPr>
              <a:t>Bengio</a:t>
            </a:r>
            <a:r>
              <a:rPr lang="en-US" dirty="0">
                <a:latin typeface="Georgia" charset="0"/>
                <a:ea typeface="Georgia" charset="0"/>
                <a:cs typeface="Georgia" charset="0"/>
              </a:rPr>
              <a:t>, Recurrent  Neural Networks (2016) </a:t>
            </a:r>
          </a:p>
        </p:txBody>
      </p:sp>
    </p:spTree>
    <p:extLst>
      <p:ext uri="{BB962C8B-B14F-4D97-AF65-F5344CB8AC3E}">
        <p14:creationId xmlns:p14="http://schemas.microsoft.com/office/powerpoint/2010/main" val="13116773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98ED85F-DCEE-4B50-802E-71A6E3E12B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EB510A6-51EC-4317-8AF7-C439C9A00438}"/>
              </a:ext>
            </a:extLst>
          </p:cNvPr>
          <p:cNvSpPr>
            <a:spLocks noGrp="1"/>
          </p:cNvSpPr>
          <p:nvPr>
            <p:ph type="title"/>
          </p:nvPr>
        </p:nvSpPr>
        <p:spPr>
          <a:xfrm>
            <a:off x="838200" y="631825"/>
            <a:ext cx="10515600" cy="1325563"/>
          </a:xfrm>
        </p:spPr>
        <p:txBody>
          <a:bodyPr>
            <a:normAutofit/>
          </a:bodyPr>
          <a:lstStyle/>
          <a:p>
            <a:r>
              <a:rPr lang="en-US">
                <a:solidFill>
                  <a:schemeClr val="bg1"/>
                </a:solidFill>
              </a:rPr>
              <a:t>RNN</a:t>
            </a:r>
          </a:p>
        </p:txBody>
      </p:sp>
      <p:cxnSp>
        <p:nvCxnSpPr>
          <p:cNvPr id="10" name="Straight Connector 9">
            <a:extLst>
              <a:ext uri="{FF2B5EF4-FFF2-40B4-BE49-F238E27FC236}">
                <a16:creationId xmlns:a16="http://schemas.microsoft.com/office/drawing/2014/main" id="{E8E35B83-1EC3-4F87-9D54-D863463351B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97636" y="1957388"/>
            <a:ext cx="10396728" cy="0"/>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6ABCC56E-2368-4BEC-9A3D-048DA11E2BA2}"/>
              </a:ext>
            </a:extLst>
          </p:cNvPr>
          <p:cNvSpPr>
            <a:spLocks noGrp="1"/>
          </p:cNvSpPr>
          <p:nvPr>
            <p:ph idx="1"/>
          </p:nvPr>
        </p:nvSpPr>
        <p:spPr>
          <a:xfrm>
            <a:off x="838200" y="2269173"/>
            <a:ext cx="10515600" cy="3659988"/>
          </a:xfrm>
        </p:spPr>
        <p:txBody>
          <a:bodyPr>
            <a:normAutofit/>
          </a:bodyPr>
          <a:lstStyle/>
          <a:p>
            <a:r>
              <a:rPr lang="en-US" sz="2400">
                <a:solidFill>
                  <a:schemeClr val="bg1"/>
                </a:solidFill>
              </a:rPr>
              <a:t>Good for Sequential data, or ordered data</a:t>
            </a:r>
          </a:p>
          <a:p>
            <a:endParaRPr lang="en-US" sz="2400">
              <a:solidFill>
                <a:schemeClr val="bg1"/>
              </a:solidFill>
            </a:endParaRPr>
          </a:p>
          <a:p>
            <a:r>
              <a:rPr lang="en-US" sz="2400">
                <a:solidFill>
                  <a:schemeClr val="bg1"/>
                </a:solidFill>
              </a:rPr>
              <a:t>Internal memory: remember important things about input</a:t>
            </a:r>
          </a:p>
          <a:p>
            <a:endParaRPr lang="en-US" sz="2400">
              <a:solidFill>
                <a:schemeClr val="bg1"/>
              </a:solidFill>
            </a:endParaRPr>
          </a:p>
          <a:p>
            <a:r>
              <a:rPr lang="en-US" sz="2400">
                <a:solidFill>
                  <a:schemeClr val="bg1"/>
                </a:solidFill>
              </a:rPr>
              <a:t>Produces output, copies the output, loop it back into input</a:t>
            </a:r>
          </a:p>
          <a:p>
            <a:endParaRPr lang="en-US" sz="2400">
              <a:solidFill>
                <a:schemeClr val="bg1"/>
              </a:solidFill>
            </a:endParaRPr>
          </a:p>
          <a:p>
            <a:r>
              <a:rPr lang="en-US" sz="2400">
                <a:solidFill>
                  <a:schemeClr val="bg1"/>
                </a:solidFill>
              </a:rPr>
              <a:t>Input, forget, output gate</a:t>
            </a:r>
          </a:p>
          <a:p>
            <a:endParaRPr lang="en-US" sz="2400">
              <a:solidFill>
                <a:schemeClr val="bg1"/>
              </a:solidFill>
            </a:endParaRPr>
          </a:p>
        </p:txBody>
      </p:sp>
    </p:spTree>
    <p:extLst>
      <p:ext uri="{BB962C8B-B14F-4D97-AF65-F5344CB8AC3E}">
        <p14:creationId xmlns:p14="http://schemas.microsoft.com/office/powerpoint/2010/main" val="333410115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3206</TotalTime>
  <Words>2070</Words>
  <Application>Microsoft Office PowerPoint</Application>
  <PresentationFormat>Widescreen</PresentationFormat>
  <Paragraphs>194</Paragraphs>
  <Slides>48</Slides>
  <Notes>0</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48</vt:i4>
      </vt:variant>
    </vt:vector>
  </HeadingPairs>
  <TitlesOfParts>
    <vt:vector size="55" baseType="lpstr">
      <vt:lpstr>Arial</vt:lpstr>
      <vt:lpstr>Calibri</vt:lpstr>
      <vt:lpstr>Calibri Light</vt:lpstr>
      <vt:lpstr>Georgia</vt:lpstr>
      <vt:lpstr>Times New Roman</vt:lpstr>
      <vt:lpstr>Office Theme</vt:lpstr>
      <vt:lpstr>1_Office Theme</vt:lpstr>
      <vt:lpstr>CS5542 Big Data Analytics and App  RNN &amp; LSTM</vt:lpstr>
      <vt:lpstr>Overfitting and Underfitting</vt:lpstr>
      <vt:lpstr>Recurrent Neural Network</vt:lpstr>
      <vt:lpstr>Motivation</vt:lpstr>
      <vt:lpstr>Recurrent Neural Network</vt:lpstr>
      <vt:lpstr>Recurrent Neural Network: Language Models </vt:lpstr>
      <vt:lpstr>RNN: Regression Input: h,e,l,l   Output: [e,l,l,o] </vt:lpstr>
      <vt:lpstr>PowerPoint Presentation</vt:lpstr>
      <vt:lpstr>RNN</vt:lpstr>
      <vt:lpstr>Sample Feed forward Network</vt:lpstr>
      <vt:lpstr>Sample RNN</vt:lpstr>
      <vt:lpstr>Different kind of RNN</vt:lpstr>
      <vt:lpstr>Formula of RNN</vt:lpstr>
      <vt:lpstr>Recurrent Neural Network</vt:lpstr>
      <vt:lpstr>Limitations of RNNs</vt:lpstr>
      <vt:lpstr>Limitations of RNNs</vt:lpstr>
      <vt:lpstr>Limitations of RNNs</vt:lpstr>
      <vt:lpstr>Problems with sigmoid function</vt:lpstr>
      <vt:lpstr>Limitations of RNNs</vt:lpstr>
      <vt:lpstr>Recurrent Neural Network</vt:lpstr>
      <vt:lpstr>Improvement over RNN: LSTM (Long Short-Term Memory) Networks</vt:lpstr>
      <vt:lpstr>LSTM</vt:lpstr>
      <vt:lpstr>LSTM – Vanishing Gradients Problem</vt:lpstr>
      <vt:lpstr>RNN vs. LSTM: Long short-term memory</vt:lpstr>
      <vt:lpstr>LSTM: Long short-term memory</vt:lpstr>
      <vt:lpstr>LSTM: Long short-term memory</vt:lpstr>
      <vt:lpstr>LSTM: Long short-term memory</vt:lpstr>
      <vt:lpstr>RNN vs. LSTM</vt:lpstr>
      <vt:lpstr>PowerPoint Presentation</vt:lpstr>
      <vt:lpstr>LSTM: Long short-term memory</vt:lpstr>
      <vt:lpstr>Long Short Term Memory (LSTM) cell</vt:lpstr>
      <vt:lpstr>Core idea behind LSTM</vt:lpstr>
      <vt:lpstr>LSTM Cell</vt:lpstr>
      <vt:lpstr>Gate</vt:lpstr>
      <vt:lpstr>Long Short-Term Memory (LSTM)</vt:lpstr>
      <vt:lpstr>Long Short-Term Memory (LSTM)</vt:lpstr>
      <vt:lpstr>LSTM: Forget Layer</vt:lpstr>
      <vt:lpstr>Long Short-Term Memory (LSTM)</vt:lpstr>
      <vt:lpstr>LSTM: Input Gate Layer</vt:lpstr>
      <vt:lpstr>LSTM: Input Gate Layer</vt:lpstr>
      <vt:lpstr>PowerPoint Presentation</vt:lpstr>
      <vt:lpstr>LSTM: Output Gate Layer</vt:lpstr>
      <vt:lpstr>PowerPoint Presentation</vt:lpstr>
      <vt:lpstr>Applications: Text Generator</vt:lpstr>
      <vt:lpstr>CNN+RNN: Image to Text</vt:lpstr>
      <vt:lpstr>End-to-End Training: a pre-trained CNN (i.e, VGG) is connected to the second-to-last Fully Connected (FC) layer and is connected to a RNN. </vt:lpstr>
      <vt:lpstr>References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Shah, Syed Jawad H. (UMKC-Student)</cp:lastModifiedBy>
  <cp:revision>148</cp:revision>
  <dcterms:created xsi:type="dcterms:W3CDTF">2017-03-14T03:17:22Z</dcterms:created>
  <dcterms:modified xsi:type="dcterms:W3CDTF">2020-09-29T05:04:10Z</dcterms:modified>
</cp:coreProperties>
</file>